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47"/>
  </p:notesMasterIdLst>
  <p:sldIdLst>
    <p:sldId id="256" r:id="rId2"/>
    <p:sldId id="257" r:id="rId3"/>
    <p:sldId id="258" r:id="rId4"/>
    <p:sldId id="259" r:id="rId5"/>
    <p:sldId id="260" r:id="rId6"/>
    <p:sldId id="300" r:id="rId7"/>
    <p:sldId id="262" r:id="rId8"/>
    <p:sldId id="263" r:id="rId9"/>
    <p:sldId id="264" r:id="rId10"/>
    <p:sldId id="265" r:id="rId11"/>
    <p:sldId id="267" r:id="rId12"/>
    <p:sldId id="268" r:id="rId13"/>
    <p:sldId id="269" r:id="rId14"/>
    <p:sldId id="270" r:id="rId15"/>
    <p:sldId id="271" r:id="rId16"/>
    <p:sldId id="266" r:id="rId17"/>
    <p:sldId id="272" r:id="rId18"/>
    <p:sldId id="273" r:id="rId19"/>
    <p:sldId id="274" r:id="rId20"/>
    <p:sldId id="275" r:id="rId21"/>
    <p:sldId id="302" r:id="rId22"/>
    <p:sldId id="276" r:id="rId23"/>
    <p:sldId id="277" r:id="rId24"/>
    <p:sldId id="304" r:id="rId25"/>
    <p:sldId id="278" r:id="rId26"/>
    <p:sldId id="279" r:id="rId27"/>
    <p:sldId id="280" r:id="rId28"/>
    <p:sldId id="281" r:id="rId29"/>
    <p:sldId id="282" r:id="rId30"/>
    <p:sldId id="283" r:id="rId31"/>
    <p:sldId id="284" r:id="rId32"/>
    <p:sldId id="285" r:id="rId33"/>
    <p:sldId id="286" r:id="rId34"/>
    <p:sldId id="287" r:id="rId35"/>
    <p:sldId id="288" r:id="rId36"/>
    <p:sldId id="305" r:id="rId37"/>
    <p:sldId id="290" r:id="rId38"/>
    <p:sldId id="291" r:id="rId39"/>
    <p:sldId id="292" r:id="rId40"/>
    <p:sldId id="293" r:id="rId41"/>
    <p:sldId id="294" r:id="rId42"/>
    <p:sldId id="295" r:id="rId43"/>
    <p:sldId id="296" r:id="rId44"/>
    <p:sldId id="297" r:id="rId45"/>
    <p:sldId id="298"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Gill Sans" panose="020B0604020202020204" charset="0"/>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95ED4B-8FCE-4B47-92A7-D2C9E5DB1C56}">
  <a:tblStyle styleId="{FB95ED4B-8FCE-4B47-92A7-D2C9E5DB1C56}"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87710EC-778A-45B4-8D35-C2216B9A354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7" d="100"/>
          <a:sy n="147" d="100"/>
        </p:scale>
        <p:origin x="10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1750F1-E09F-4810-A590-32C4FF45542E}" type="doc">
      <dgm:prSet loTypeId="urn:microsoft.com/office/officeart/2005/8/layout/process1" loCatId="process" qsTypeId="urn:microsoft.com/office/officeart/2005/8/quickstyle/simple1" qsCatId="simple" csTypeId="urn:microsoft.com/office/officeart/2005/8/colors/accent1_2" csCatId="accent1" phldr="1"/>
      <dgm:spPr/>
    </dgm:pt>
    <dgm:pt modelId="{02C6A65F-6D4B-4B43-B3AB-C13770EBB83F}">
      <dgm:prSet phldrT="[Text]"/>
      <dgm:spPr>
        <a:effectLst/>
      </dgm:spPr>
      <dgm:t>
        <a:bodyPr/>
        <a:lstStyle/>
        <a:p>
          <a:r>
            <a:rPr lang="en-US" b="1" dirty="0" smtClean="0">
              <a:solidFill>
                <a:srgbClr val="002060"/>
              </a:solidFill>
            </a:rPr>
            <a:t>Review</a:t>
          </a:r>
          <a:r>
            <a:rPr lang="en-US" dirty="0" smtClean="0"/>
            <a:t> Program Terms and Conditions</a:t>
          </a:r>
          <a:endParaRPr lang="en-US" dirty="0"/>
        </a:p>
      </dgm:t>
    </dgm:pt>
    <dgm:pt modelId="{389EFC4D-48F2-4A90-93AF-77129B108830}" type="parTrans" cxnId="{6D023DE5-CC45-4C58-A79E-72A2EB3FAE1A}">
      <dgm:prSet/>
      <dgm:spPr/>
      <dgm:t>
        <a:bodyPr/>
        <a:lstStyle/>
        <a:p>
          <a:endParaRPr lang="en-US"/>
        </a:p>
      </dgm:t>
    </dgm:pt>
    <dgm:pt modelId="{A821951A-B3B0-41B2-B5DF-11583B859B44}" type="sibTrans" cxnId="{6D023DE5-CC45-4C58-A79E-72A2EB3FAE1A}">
      <dgm:prSet/>
      <dgm:spPr>
        <a:solidFill>
          <a:srgbClr val="002060"/>
        </a:solidFill>
      </dgm:spPr>
      <dgm:t>
        <a:bodyPr/>
        <a:lstStyle/>
        <a:p>
          <a:endParaRPr lang="en-US"/>
        </a:p>
      </dgm:t>
    </dgm:pt>
    <dgm:pt modelId="{DE5ED9C5-DE65-40C8-A8B4-52AB8CA5841C}">
      <dgm:prSet phldrT="[Text]"/>
      <dgm:spPr/>
      <dgm:t>
        <a:bodyPr/>
        <a:lstStyle/>
        <a:p>
          <a:r>
            <a:rPr lang="en-US" b="1" dirty="0" smtClean="0">
              <a:solidFill>
                <a:srgbClr val="002060"/>
              </a:solidFill>
            </a:rPr>
            <a:t>Complete </a:t>
          </a:r>
          <a:r>
            <a:rPr lang="en-US" dirty="0" smtClean="0"/>
            <a:t>Test Evaluation Guide</a:t>
          </a:r>
          <a:endParaRPr lang="en-US" dirty="0"/>
        </a:p>
      </dgm:t>
    </dgm:pt>
    <dgm:pt modelId="{8E518CCE-A7D9-48D7-B091-6B99E0CCB396}" type="parTrans" cxnId="{B524CF8E-AC2B-47E4-B305-22FE857B626D}">
      <dgm:prSet/>
      <dgm:spPr/>
      <dgm:t>
        <a:bodyPr/>
        <a:lstStyle/>
        <a:p>
          <a:endParaRPr lang="en-US"/>
        </a:p>
      </dgm:t>
    </dgm:pt>
    <dgm:pt modelId="{44C0866C-ED1C-4497-8300-EEF0A670744F}" type="sibTrans" cxnId="{B524CF8E-AC2B-47E4-B305-22FE857B626D}">
      <dgm:prSet/>
      <dgm:spPr>
        <a:solidFill>
          <a:srgbClr val="002060"/>
        </a:solidFill>
      </dgm:spPr>
      <dgm:t>
        <a:bodyPr/>
        <a:lstStyle/>
        <a:p>
          <a:endParaRPr lang="en-US"/>
        </a:p>
      </dgm:t>
    </dgm:pt>
    <dgm:pt modelId="{C874ADFC-8C78-43BB-A519-0E3E0E59AC9C}">
      <dgm:prSet phldrT="[Text]"/>
      <dgm:spPr/>
      <dgm:t>
        <a:bodyPr/>
        <a:lstStyle/>
        <a:p>
          <a:r>
            <a:rPr lang="en-US" b="1" dirty="0" smtClean="0">
              <a:solidFill>
                <a:srgbClr val="002060"/>
              </a:solidFill>
            </a:rPr>
            <a:t>Submit </a:t>
          </a:r>
          <a:r>
            <a:rPr lang="en-US" b="0" dirty="0" smtClean="0">
              <a:solidFill>
                <a:schemeClr val="bg1"/>
              </a:solidFill>
            </a:rPr>
            <a:t>P</a:t>
          </a:r>
          <a:r>
            <a:rPr lang="en-US" dirty="0" smtClean="0"/>
            <a:t>articipation Form</a:t>
          </a:r>
          <a:endParaRPr lang="en-US" dirty="0"/>
        </a:p>
      </dgm:t>
    </dgm:pt>
    <dgm:pt modelId="{1F3C5171-2534-4493-9AC7-945DC80FC0FA}" type="parTrans" cxnId="{DF5B4B73-89ED-4F24-A0B5-31DFB43E5E95}">
      <dgm:prSet/>
      <dgm:spPr/>
      <dgm:t>
        <a:bodyPr/>
        <a:lstStyle/>
        <a:p>
          <a:endParaRPr lang="en-US"/>
        </a:p>
      </dgm:t>
    </dgm:pt>
    <dgm:pt modelId="{782BCE91-08F7-4D5A-B65A-AB45BBBDC3C0}" type="sibTrans" cxnId="{DF5B4B73-89ED-4F24-A0B5-31DFB43E5E95}">
      <dgm:prSet/>
      <dgm:spPr/>
      <dgm:t>
        <a:bodyPr/>
        <a:lstStyle/>
        <a:p>
          <a:endParaRPr lang="en-US"/>
        </a:p>
      </dgm:t>
    </dgm:pt>
    <dgm:pt modelId="{38305B80-61AE-4677-AC6E-C12F0FCD6072}" type="pres">
      <dgm:prSet presAssocID="{EC1750F1-E09F-4810-A590-32C4FF45542E}" presName="Name0" presStyleCnt="0">
        <dgm:presLayoutVars>
          <dgm:dir/>
          <dgm:resizeHandles val="exact"/>
        </dgm:presLayoutVars>
      </dgm:prSet>
      <dgm:spPr/>
    </dgm:pt>
    <dgm:pt modelId="{2C27F95A-B8B1-41BA-91B7-278C71F028B7}" type="pres">
      <dgm:prSet presAssocID="{02C6A65F-6D4B-4B43-B3AB-C13770EBB83F}" presName="node" presStyleLbl="node1" presStyleIdx="0" presStyleCnt="3">
        <dgm:presLayoutVars>
          <dgm:bulletEnabled val="1"/>
        </dgm:presLayoutVars>
      </dgm:prSet>
      <dgm:spPr/>
      <dgm:t>
        <a:bodyPr/>
        <a:lstStyle/>
        <a:p>
          <a:endParaRPr lang="en-US"/>
        </a:p>
      </dgm:t>
    </dgm:pt>
    <dgm:pt modelId="{A92F4CBC-C825-4567-B467-E6BFDC8B8DB5}" type="pres">
      <dgm:prSet presAssocID="{A821951A-B3B0-41B2-B5DF-11583B859B44}" presName="sibTrans" presStyleLbl="sibTrans2D1" presStyleIdx="0" presStyleCnt="2"/>
      <dgm:spPr/>
      <dgm:t>
        <a:bodyPr/>
        <a:lstStyle/>
        <a:p>
          <a:endParaRPr lang="en-US"/>
        </a:p>
      </dgm:t>
    </dgm:pt>
    <dgm:pt modelId="{17695F49-10AE-4F6F-BFD4-07E1C0BA1464}" type="pres">
      <dgm:prSet presAssocID="{A821951A-B3B0-41B2-B5DF-11583B859B44}" presName="connectorText" presStyleLbl="sibTrans2D1" presStyleIdx="0" presStyleCnt="2"/>
      <dgm:spPr/>
      <dgm:t>
        <a:bodyPr/>
        <a:lstStyle/>
        <a:p>
          <a:endParaRPr lang="en-US"/>
        </a:p>
      </dgm:t>
    </dgm:pt>
    <dgm:pt modelId="{1C9C233A-0720-41FB-A950-0D6394B65FE6}" type="pres">
      <dgm:prSet presAssocID="{DE5ED9C5-DE65-40C8-A8B4-52AB8CA5841C}" presName="node" presStyleLbl="node1" presStyleIdx="1" presStyleCnt="3">
        <dgm:presLayoutVars>
          <dgm:bulletEnabled val="1"/>
        </dgm:presLayoutVars>
      </dgm:prSet>
      <dgm:spPr/>
      <dgm:t>
        <a:bodyPr/>
        <a:lstStyle/>
        <a:p>
          <a:endParaRPr lang="en-US"/>
        </a:p>
      </dgm:t>
    </dgm:pt>
    <dgm:pt modelId="{AE81C8DB-BA70-4697-9DA5-034F3A144145}" type="pres">
      <dgm:prSet presAssocID="{44C0866C-ED1C-4497-8300-EEF0A670744F}" presName="sibTrans" presStyleLbl="sibTrans2D1" presStyleIdx="1" presStyleCnt="2"/>
      <dgm:spPr/>
      <dgm:t>
        <a:bodyPr/>
        <a:lstStyle/>
        <a:p>
          <a:endParaRPr lang="en-US"/>
        </a:p>
      </dgm:t>
    </dgm:pt>
    <dgm:pt modelId="{9DFE9EA7-C836-47C3-959A-4A39FADCC4BD}" type="pres">
      <dgm:prSet presAssocID="{44C0866C-ED1C-4497-8300-EEF0A670744F}" presName="connectorText" presStyleLbl="sibTrans2D1" presStyleIdx="1" presStyleCnt="2"/>
      <dgm:spPr/>
      <dgm:t>
        <a:bodyPr/>
        <a:lstStyle/>
        <a:p>
          <a:endParaRPr lang="en-US"/>
        </a:p>
      </dgm:t>
    </dgm:pt>
    <dgm:pt modelId="{2AA0A732-574D-4972-9178-75C5CAFC45F5}" type="pres">
      <dgm:prSet presAssocID="{C874ADFC-8C78-43BB-A519-0E3E0E59AC9C}" presName="node" presStyleLbl="node1" presStyleIdx="2" presStyleCnt="3">
        <dgm:presLayoutVars>
          <dgm:bulletEnabled val="1"/>
        </dgm:presLayoutVars>
      </dgm:prSet>
      <dgm:spPr/>
      <dgm:t>
        <a:bodyPr/>
        <a:lstStyle/>
        <a:p>
          <a:endParaRPr lang="en-US"/>
        </a:p>
      </dgm:t>
    </dgm:pt>
  </dgm:ptLst>
  <dgm:cxnLst>
    <dgm:cxn modelId="{695BCBB2-26C5-475F-A37B-A5F70BE255F8}" type="presOf" srcId="{A821951A-B3B0-41B2-B5DF-11583B859B44}" destId="{17695F49-10AE-4F6F-BFD4-07E1C0BA1464}" srcOrd="1" destOrd="0" presId="urn:microsoft.com/office/officeart/2005/8/layout/process1"/>
    <dgm:cxn modelId="{B524CF8E-AC2B-47E4-B305-22FE857B626D}" srcId="{EC1750F1-E09F-4810-A590-32C4FF45542E}" destId="{DE5ED9C5-DE65-40C8-A8B4-52AB8CA5841C}" srcOrd="1" destOrd="0" parTransId="{8E518CCE-A7D9-48D7-B091-6B99E0CCB396}" sibTransId="{44C0866C-ED1C-4497-8300-EEF0A670744F}"/>
    <dgm:cxn modelId="{7269F217-98D5-480A-945A-19B6D18038B3}" type="presOf" srcId="{DE5ED9C5-DE65-40C8-A8B4-52AB8CA5841C}" destId="{1C9C233A-0720-41FB-A950-0D6394B65FE6}" srcOrd="0" destOrd="0" presId="urn:microsoft.com/office/officeart/2005/8/layout/process1"/>
    <dgm:cxn modelId="{03E62F3A-3F7B-4410-995B-0C9A6A41915D}" type="presOf" srcId="{44C0866C-ED1C-4497-8300-EEF0A670744F}" destId="{AE81C8DB-BA70-4697-9DA5-034F3A144145}" srcOrd="0" destOrd="0" presId="urn:microsoft.com/office/officeart/2005/8/layout/process1"/>
    <dgm:cxn modelId="{DF5B4B73-89ED-4F24-A0B5-31DFB43E5E95}" srcId="{EC1750F1-E09F-4810-A590-32C4FF45542E}" destId="{C874ADFC-8C78-43BB-A519-0E3E0E59AC9C}" srcOrd="2" destOrd="0" parTransId="{1F3C5171-2534-4493-9AC7-945DC80FC0FA}" sibTransId="{782BCE91-08F7-4D5A-B65A-AB45BBBDC3C0}"/>
    <dgm:cxn modelId="{6D023DE5-CC45-4C58-A79E-72A2EB3FAE1A}" srcId="{EC1750F1-E09F-4810-A590-32C4FF45542E}" destId="{02C6A65F-6D4B-4B43-B3AB-C13770EBB83F}" srcOrd="0" destOrd="0" parTransId="{389EFC4D-48F2-4A90-93AF-77129B108830}" sibTransId="{A821951A-B3B0-41B2-B5DF-11583B859B44}"/>
    <dgm:cxn modelId="{286E4245-352A-4D0A-AEB6-68FA76C78C04}" type="presOf" srcId="{02C6A65F-6D4B-4B43-B3AB-C13770EBB83F}" destId="{2C27F95A-B8B1-41BA-91B7-278C71F028B7}" srcOrd="0" destOrd="0" presId="urn:microsoft.com/office/officeart/2005/8/layout/process1"/>
    <dgm:cxn modelId="{3E0B6B34-D08B-46A6-966E-5D35280B40FA}" type="presOf" srcId="{44C0866C-ED1C-4497-8300-EEF0A670744F}" destId="{9DFE9EA7-C836-47C3-959A-4A39FADCC4BD}" srcOrd="1" destOrd="0" presId="urn:microsoft.com/office/officeart/2005/8/layout/process1"/>
    <dgm:cxn modelId="{B4B1616C-4718-4E2F-813B-C1E78C11AD78}" type="presOf" srcId="{EC1750F1-E09F-4810-A590-32C4FF45542E}" destId="{38305B80-61AE-4677-AC6E-C12F0FCD6072}" srcOrd="0" destOrd="0" presId="urn:microsoft.com/office/officeart/2005/8/layout/process1"/>
    <dgm:cxn modelId="{085512EF-0CBC-4DAA-B23F-A2B77847480C}" type="presOf" srcId="{C874ADFC-8C78-43BB-A519-0E3E0E59AC9C}" destId="{2AA0A732-574D-4972-9178-75C5CAFC45F5}" srcOrd="0" destOrd="0" presId="urn:microsoft.com/office/officeart/2005/8/layout/process1"/>
    <dgm:cxn modelId="{EE08F7BD-1D20-4ADD-848A-584EF428594E}" type="presOf" srcId="{A821951A-B3B0-41B2-B5DF-11583B859B44}" destId="{A92F4CBC-C825-4567-B467-E6BFDC8B8DB5}" srcOrd="0" destOrd="0" presId="urn:microsoft.com/office/officeart/2005/8/layout/process1"/>
    <dgm:cxn modelId="{6EA673C9-EA68-491C-8128-F1681A149D6C}" type="presParOf" srcId="{38305B80-61AE-4677-AC6E-C12F0FCD6072}" destId="{2C27F95A-B8B1-41BA-91B7-278C71F028B7}" srcOrd="0" destOrd="0" presId="urn:microsoft.com/office/officeart/2005/8/layout/process1"/>
    <dgm:cxn modelId="{C86E8E6A-5845-461E-845D-C5CBAB2AB192}" type="presParOf" srcId="{38305B80-61AE-4677-AC6E-C12F0FCD6072}" destId="{A92F4CBC-C825-4567-B467-E6BFDC8B8DB5}" srcOrd="1" destOrd="0" presId="urn:microsoft.com/office/officeart/2005/8/layout/process1"/>
    <dgm:cxn modelId="{85F88FC1-790F-4CCD-AB0F-A55F9248B44A}" type="presParOf" srcId="{A92F4CBC-C825-4567-B467-E6BFDC8B8DB5}" destId="{17695F49-10AE-4F6F-BFD4-07E1C0BA1464}" srcOrd="0" destOrd="0" presId="urn:microsoft.com/office/officeart/2005/8/layout/process1"/>
    <dgm:cxn modelId="{AEB6CA69-D706-45C7-962A-CEF30BCD5CFB}" type="presParOf" srcId="{38305B80-61AE-4677-AC6E-C12F0FCD6072}" destId="{1C9C233A-0720-41FB-A950-0D6394B65FE6}" srcOrd="2" destOrd="0" presId="urn:microsoft.com/office/officeart/2005/8/layout/process1"/>
    <dgm:cxn modelId="{1A9B1AFF-4669-43E7-B3EA-6A220603A35E}" type="presParOf" srcId="{38305B80-61AE-4677-AC6E-C12F0FCD6072}" destId="{AE81C8DB-BA70-4697-9DA5-034F3A144145}" srcOrd="3" destOrd="0" presId="urn:microsoft.com/office/officeart/2005/8/layout/process1"/>
    <dgm:cxn modelId="{4FECBB78-FA2C-4530-89BF-379A373FBBDF}" type="presParOf" srcId="{AE81C8DB-BA70-4697-9DA5-034F3A144145}" destId="{9DFE9EA7-C836-47C3-959A-4A39FADCC4BD}" srcOrd="0" destOrd="0" presId="urn:microsoft.com/office/officeart/2005/8/layout/process1"/>
    <dgm:cxn modelId="{81BAC9B1-AB9D-4AE9-82FA-210FED7A03F1}" type="presParOf" srcId="{38305B80-61AE-4677-AC6E-C12F0FCD6072}" destId="{2AA0A732-574D-4972-9178-75C5CAFC45F5}"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7F95A-B8B1-41BA-91B7-278C71F028B7}">
      <dsp:nvSpPr>
        <dsp:cNvPr id="0" name=""/>
        <dsp:cNvSpPr/>
      </dsp:nvSpPr>
      <dsp:spPr>
        <a:xfrm>
          <a:off x="3857" y="108411"/>
          <a:ext cx="1153008" cy="91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2060"/>
              </a:solidFill>
            </a:rPr>
            <a:t>Review</a:t>
          </a:r>
          <a:r>
            <a:rPr lang="en-US" sz="1400" kern="1200" dirty="0" smtClean="0"/>
            <a:t> Program Terms and Conditions</a:t>
          </a:r>
          <a:endParaRPr lang="en-US" sz="1400" kern="1200" dirty="0"/>
        </a:p>
      </dsp:txBody>
      <dsp:txXfrm>
        <a:off x="30768" y="135322"/>
        <a:ext cx="1099186" cy="864981"/>
      </dsp:txXfrm>
    </dsp:sp>
    <dsp:sp modelId="{A92F4CBC-C825-4567-B467-E6BFDC8B8DB5}">
      <dsp:nvSpPr>
        <dsp:cNvPr id="0" name=""/>
        <dsp:cNvSpPr/>
      </dsp:nvSpPr>
      <dsp:spPr>
        <a:xfrm>
          <a:off x="1272166" y="424839"/>
          <a:ext cx="244437" cy="285946"/>
        </a:xfrm>
        <a:prstGeom prst="rightArrow">
          <a:avLst>
            <a:gd name="adj1" fmla="val 60000"/>
            <a:gd name="adj2" fmla="val 50000"/>
          </a:avLst>
        </a:prstGeom>
        <a:solidFill>
          <a:srgbClr val="00206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272166" y="482028"/>
        <a:ext cx="171106" cy="171568"/>
      </dsp:txXfrm>
    </dsp:sp>
    <dsp:sp modelId="{1C9C233A-0720-41FB-A950-0D6394B65FE6}">
      <dsp:nvSpPr>
        <dsp:cNvPr id="0" name=""/>
        <dsp:cNvSpPr/>
      </dsp:nvSpPr>
      <dsp:spPr>
        <a:xfrm>
          <a:off x="1618068" y="108411"/>
          <a:ext cx="1153008" cy="91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2060"/>
              </a:solidFill>
            </a:rPr>
            <a:t>Complete </a:t>
          </a:r>
          <a:r>
            <a:rPr lang="en-US" sz="1400" kern="1200" dirty="0" smtClean="0"/>
            <a:t>Test Evaluation Guide</a:t>
          </a:r>
          <a:endParaRPr lang="en-US" sz="1400" kern="1200" dirty="0"/>
        </a:p>
      </dsp:txBody>
      <dsp:txXfrm>
        <a:off x="1644979" y="135322"/>
        <a:ext cx="1099186" cy="864981"/>
      </dsp:txXfrm>
    </dsp:sp>
    <dsp:sp modelId="{AE81C8DB-BA70-4697-9DA5-034F3A144145}">
      <dsp:nvSpPr>
        <dsp:cNvPr id="0" name=""/>
        <dsp:cNvSpPr/>
      </dsp:nvSpPr>
      <dsp:spPr>
        <a:xfrm>
          <a:off x="2886377" y="424839"/>
          <a:ext cx="244437" cy="285946"/>
        </a:xfrm>
        <a:prstGeom prst="rightArrow">
          <a:avLst>
            <a:gd name="adj1" fmla="val 60000"/>
            <a:gd name="adj2" fmla="val 50000"/>
          </a:avLst>
        </a:prstGeom>
        <a:solidFill>
          <a:srgbClr val="00206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886377" y="482028"/>
        <a:ext cx="171106" cy="171568"/>
      </dsp:txXfrm>
    </dsp:sp>
    <dsp:sp modelId="{2AA0A732-574D-4972-9178-75C5CAFC45F5}">
      <dsp:nvSpPr>
        <dsp:cNvPr id="0" name=""/>
        <dsp:cNvSpPr/>
      </dsp:nvSpPr>
      <dsp:spPr>
        <a:xfrm>
          <a:off x="3232280" y="108411"/>
          <a:ext cx="1153008" cy="91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2060"/>
              </a:solidFill>
            </a:rPr>
            <a:t>Submit </a:t>
          </a:r>
          <a:r>
            <a:rPr lang="en-US" sz="1400" b="0" kern="1200" dirty="0" smtClean="0">
              <a:solidFill>
                <a:schemeClr val="bg1"/>
              </a:solidFill>
            </a:rPr>
            <a:t>P</a:t>
          </a:r>
          <a:r>
            <a:rPr lang="en-US" sz="1400" kern="1200" dirty="0" smtClean="0"/>
            <a:t>articipation Form</a:t>
          </a:r>
          <a:endParaRPr lang="en-US" sz="1400" kern="1200" dirty="0"/>
        </a:p>
      </dsp:txBody>
      <dsp:txXfrm>
        <a:off x="3259191" y="135322"/>
        <a:ext cx="1099186" cy="8649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 name="Google Shape;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a:latin typeface="Gill Sans"/>
              <a:ea typeface="Gill Sans"/>
              <a:cs typeface="Gill Sans"/>
              <a:sym typeface="Gill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Gill Sans"/>
              <a:ea typeface="Gill Sans"/>
              <a:cs typeface="Gill Sans"/>
              <a:sym typeface="Gill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Combine with previous slide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latin typeface="Gill Sans"/>
              <a:ea typeface="Gill Sans"/>
              <a:cs typeface="Gill Sans"/>
              <a:sym typeface="Gill Sans"/>
            </a:endParaRPr>
          </a:p>
        </p:txBody>
      </p:sp>
      <p:sp>
        <p:nvSpPr>
          <p:cNvPr id="383" name="Google Shape;38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Fix red circle ;-)</a:t>
            </a:r>
            <a:endParaRPr/>
          </a:p>
          <a:p>
            <a:pPr marL="457200" marR="0" lvl="0" indent="-298450" algn="l" rtl="0">
              <a:lnSpc>
                <a:spcPct val="100000"/>
              </a:lnSpc>
              <a:spcBef>
                <a:spcPts val="0"/>
              </a:spcBef>
              <a:spcAft>
                <a:spcPts val="0"/>
              </a:spcAft>
              <a:buSzPts val="1100"/>
              <a:buChar char="●"/>
            </a:pPr>
            <a:r>
              <a:rPr lang="en-US"/>
              <a:t>FIXED both!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latin typeface="Gill Sans"/>
              <a:ea typeface="Gill Sans"/>
              <a:cs typeface="Gill Sans"/>
              <a:sym typeface="Gill Sans"/>
            </a:endParaRPr>
          </a:p>
        </p:txBody>
      </p:sp>
      <p:sp>
        <p:nvSpPr>
          <p:cNvPr id="340" name="Google Shape;340;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Gill Sans"/>
                <a:ea typeface="Gill Sans"/>
                <a:cs typeface="Gill Sans"/>
                <a:sym typeface="Gill Sans"/>
              </a:rPr>
              <a:t>16</a:t>
            </a:fld>
            <a:endParaRPr sz="1400" b="0" i="0" u="none" strike="noStrike" cap="none">
              <a:solidFill>
                <a:srgbClr val="000000"/>
              </a:solidFill>
              <a:latin typeface="Gill Sans"/>
              <a:ea typeface="Gill Sans"/>
              <a:cs typeface="Gill Sans"/>
              <a:sym typeface="Gill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Gill Sans"/>
              <a:ea typeface="Gill Sans"/>
              <a:cs typeface="Gill Sans"/>
              <a:sym typeface="Gill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latin typeface="Gill Sans"/>
                <a:ea typeface="Gill Sans"/>
                <a:cs typeface="Gill Sans"/>
                <a:sym typeface="Gill Sans"/>
              </a:rPr>
              <a:t>The Zowe Conformance Program was developed by the the Zowe community as a means to ensure that each plug-in and extension associated with a given Zowe component has met a minimum set of requirements that enable them to deliver common functionality, interoperability, as well as a common user experience</a:t>
            </a:r>
            <a:endParaRPr>
              <a:latin typeface="Gill Sans"/>
              <a:ea typeface="Gill Sans"/>
              <a:cs typeface="Gill Sans"/>
              <a:sym typeface="Gill Sans"/>
            </a:endParaRPr>
          </a:p>
          <a:p>
            <a:pPr marL="0" lvl="0" indent="0" algn="l" rtl="0">
              <a:lnSpc>
                <a:spcPct val="100000"/>
              </a:lnSpc>
              <a:spcBef>
                <a:spcPts val="0"/>
              </a:spcBef>
              <a:spcAft>
                <a:spcPts val="0"/>
              </a:spcAft>
              <a:buSzPts val="1100"/>
              <a:buNone/>
            </a:pPr>
            <a:endParaRPr>
              <a:latin typeface="Gill Sans"/>
              <a:ea typeface="Gill Sans"/>
              <a:cs typeface="Gill Sans"/>
              <a:sym typeface="Gill Sans"/>
            </a:endParaRPr>
          </a:p>
          <a:p>
            <a:pPr marL="0" lvl="0" indent="0" algn="l" rtl="0">
              <a:lnSpc>
                <a:spcPct val="100000"/>
              </a:lnSpc>
              <a:spcBef>
                <a:spcPts val="0"/>
              </a:spcBef>
              <a:spcAft>
                <a:spcPts val="0"/>
              </a:spcAft>
              <a:buSzPts val="1100"/>
              <a:buNone/>
            </a:pPr>
            <a:r>
              <a:rPr lang="en-US">
                <a:latin typeface="Gill Sans"/>
                <a:ea typeface="Gill Sans"/>
                <a:cs typeface="Gill Sans"/>
                <a:sym typeface="Gill Sans"/>
              </a:rPr>
              <a:t>Zowe Badging permits use of ZOWE Symbol.</a:t>
            </a:r>
            <a:endParaRPr>
              <a:latin typeface="Gill Sans"/>
              <a:ea typeface="Gill Sans"/>
              <a:cs typeface="Gill Sans"/>
              <a:sym typeface="Gill Sans"/>
            </a:endParaRPr>
          </a:p>
        </p:txBody>
      </p:sp>
      <p:sp>
        <p:nvSpPr>
          <p:cNvPr id="407" name="Google Shape;407;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Gill Sans"/>
                <a:ea typeface="Gill Sans"/>
                <a:cs typeface="Gill Sans"/>
                <a:sym typeface="Gill Sans"/>
              </a:rPr>
              <a:t>18</a:t>
            </a:fld>
            <a:endParaRPr sz="1400" b="0" i="0" u="none" strike="noStrike" cap="none">
              <a:solidFill>
                <a:srgbClr val="000000"/>
              </a:solidFill>
              <a:latin typeface="Gill Sans"/>
              <a:ea typeface="Gill Sans"/>
              <a:cs typeface="Gill Sans"/>
              <a:sym typeface="Gill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latin typeface="Gill Sans"/>
                <a:ea typeface="Gill Sans"/>
                <a:cs typeface="Gill Sans"/>
                <a:sym typeface="Gill Sans"/>
              </a:rPr>
              <a:t>The Zowe Conformance Program was developed by the the Zowe community as a means to ensure that each plug-in and extension associated with a given Zowe component has met a minimum set of requirements that enable them to deliver common functionality, interoperability, as well as a common user experience</a:t>
            </a:r>
            <a:endParaRPr/>
          </a:p>
          <a:p>
            <a:pPr marL="0" lvl="0" indent="0" algn="l" rtl="0">
              <a:lnSpc>
                <a:spcPct val="100000"/>
              </a:lnSpc>
              <a:spcBef>
                <a:spcPts val="0"/>
              </a:spcBef>
              <a:spcAft>
                <a:spcPts val="0"/>
              </a:spcAft>
              <a:buSzPts val="1100"/>
              <a:buNone/>
            </a:pPr>
            <a:endParaRPr>
              <a:latin typeface="Gill Sans"/>
              <a:ea typeface="Gill Sans"/>
              <a:cs typeface="Gill Sans"/>
              <a:sym typeface="Gill Sans"/>
            </a:endParaRPr>
          </a:p>
          <a:p>
            <a:pPr marL="177800" lvl="0" indent="-177800" algn="l" rtl="0">
              <a:lnSpc>
                <a:spcPct val="70000"/>
              </a:lnSpc>
              <a:spcBef>
                <a:spcPts val="0"/>
              </a:spcBef>
              <a:spcAft>
                <a:spcPts val="0"/>
              </a:spcAft>
              <a:buClr>
                <a:schemeClr val="dk1"/>
              </a:buClr>
              <a:buSzPts val="1700"/>
              <a:buChar char="•"/>
            </a:pPr>
            <a:r>
              <a:rPr lang="en-US" sz="1700">
                <a:latin typeface="Gill Sans"/>
                <a:ea typeface="Gill Sans"/>
                <a:cs typeface="Gill Sans"/>
                <a:sym typeface="Gill Sans"/>
              </a:rPr>
              <a:t>As an EXTENDER of Zowe Conformant Applications:</a:t>
            </a:r>
            <a:endParaRPr>
              <a:latin typeface="Gill Sans"/>
              <a:ea typeface="Gill Sans"/>
              <a:cs typeface="Gill Sans"/>
              <a:sym typeface="Gill Sans"/>
            </a:endParaRPr>
          </a:p>
          <a:p>
            <a:pPr marL="469900" lvl="1" indent="-260350" algn="l" rtl="0">
              <a:lnSpc>
                <a:spcPct val="70000"/>
              </a:lnSpc>
              <a:spcBef>
                <a:spcPts val="400"/>
              </a:spcBef>
              <a:spcAft>
                <a:spcPts val="0"/>
              </a:spcAft>
              <a:buClr>
                <a:schemeClr val="dk1"/>
              </a:buClr>
              <a:buSzPts val="1700"/>
              <a:buFont typeface="Arial"/>
              <a:buChar char="•"/>
            </a:pPr>
            <a:r>
              <a:rPr lang="en-US" sz="1700">
                <a:latin typeface="Gill Sans"/>
                <a:ea typeface="Gill Sans"/>
                <a:cs typeface="Gill Sans"/>
                <a:sym typeface="Gill Sans"/>
              </a:rPr>
              <a:t>Ensures my application will behave as designed in the Zowe ecosystem</a:t>
            </a:r>
            <a:endParaRPr>
              <a:latin typeface="Gill Sans"/>
              <a:ea typeface="Gill Sans"/>
              <a:cs typeface="Gill Sans"/>
              <a:sym typeface="Gill Sans"/>
            </a:endParaRPr>
          </a:p>
          <a:p>
            <a:pPr marL="469900" lvl="1" indent="-260350" algn="l" rtl="0">
              <a:lnSpc>
                <a:spcPct val="70000"/>
              </a:lnSpc>
              <a:spcBef>
                <a:spcPts val="400"/>
              </a:spcBef>
              <a:spcAft>
                <a:spcPts val="0"/>
              </a:spcAft>
              <a:buClr>
                <a:schemeClr val="dk1"/>
              </a:buClr>
              <a:buSzPts val="1700"/>
              <a:buFont typeface="Arial"/>
              <a:buChar char="•"/>
            </a:pPr>
            <a:r>
              <a:rPr lang="en-US" sz="1700">
                <a:latin typeface="Gill Sans"/>
                <a:ea typeface="Gill Sans"/>
                <a:cs typeface="Gill Sans"/>
                <a:sym typeface="Gill Sans"/>
              </a:rPr>
              <a:t>Helps me to maximize the value of my application</a:t>
            </a:r>
            <a:endParaRPr/>
          </a:p>
          <a:p>
            <a:pPr marL="469900" lvl="1" indent="-260350" algn="l" rtl="0">
              <a:lnSpc>
                <a:spcPct val="70000"/>
              </a:lnSpc>
              <a:spcBef>
                <a:spcPts val="400"/>
              </a:spcBef>
              <a:spcAft>
                <a:spcPts val="0"/>
              </a:spcAft>
              <a:buClr>
                <a:schemeClr val="dk1"/>
              </a:buClr>
              <a:buSzPts val="1700"/>
              <a:buFont typeface="Arial"/>
              <a:buChar char="•"/>
            </a:pPr>
            <a:r>
              <a:rPr lang="en-US" sz="1700">
                <a:latin typeface="Gill Sans"/>
                <a:ea typeface="Gill Sans"/>
                <a:cs typeface="Gill Sans"/>
                <a:sym typeface="Gill Sans"/>
              </a:rPr>
              <a:t>Helps to ensure that other applications will NOT break mine</a:t>
            </a:r>
            <a:endParaRPr>
              <a:latin typeface="Gill Sans"/>
              <a:ea typeface="Gill Sans"/>
              <a:cs typeface="Gill Sans"/>
              <a:sym typeface="Gill Sans"/>
            </a:endParaRPr>
          </a:p>
          <a:p>
            <a:pPr marL="469900" lvl="1" indent="-260350" algn="l" rtl="0">
              <a:lnSpc>
                <a:spcPct val="70000"/>
              </a:lnSpc>
              <a:spcBef>
                <a:spcPts val="400"/>
              </a:spcBef>
              <a:spcAft>
                <a:spcPts val="0"/>
              </a:spcAft>
              <a:buClr>
                <a:schemeClr val="dk1"/>
              </a:buClr>
              <a:buSzPts val="1700"/>
              <a:buFont typeface="Arial"/>
              <a:buChar char="•"/>
            </a:pPr>
            <a:r>
              <a:rPr lang="en-US" sz="1700">
                <a:latin typeface="Gill Sans"/>
                <a:ea typeface="Gill Sans"/>
                <a:cs typeface="Gill Sans"/>
                <a:sym typeface="Gill Sans"/>
              </a:rPr>
              <a:t>Demonstrates thought leadership / partnership</a:t>
            </a:r>
            <a:endParaRPr>
              <a:latin typeface="Gill Sans"/>
              <a:ea typeface="Gill Sans"/>
              <a:cs typeface="Gill Sans"/>
              <a:sym typeface="Gill Sans"/>
            </a:endParaRPr>
          </a:p>
          <a:p>
            <a:pPr marL="469900" lvl="1" indent="-260350" algn="l" rtl="0">
              <a:lnSpc>
                <a:spcPct val="70000"/>
              </a:lnSpc>
              <a:spcBef>
                <a:spcPts val="400"/>
              </a:spcBef>
              <a:spcAft>
                <a:spcPts val="0"/>
              </a:spcAft>
              <a:buClr>
                <a:schemeClr val="dk1"/>
              </a:buClr>
              <a:buSzPts val="1700"/>
              <a:buFont typeface="Arial"/>
              <a:buChar char="•"/>
            </a:pPr>
            <a:r>
              <a:rPr lang="en-US" sz="1700">
                <a:latin typeface="Gill Sans"/>
                <a:ea typeface="Gill Sans"/>
                <a:cs typeface="Gill Sans"/>
                <a:sym typeface="Gill Sans"/>
              </a:rPr>
              <a:t>Allows me to market my application using the Zowe brand</a:t>
            </a:r>
            <a:endParaRPr>
              <a:latin typeface="Gill Sans"/>
              <a:ea typeface="Gill Sans"/>
              <a:cs typeface="Gill Sans"/>
              <a:sym typeface="Gill Sans"/>
            </a:endParaRPr>
          </a:p>
          <a:p>
            <a:pPr marL="177800" lvl="0" indent="-76200" algn="l" rtl="0">
              <a:lnSpc>
                <a:spcPct val="70000"/>
              </a:lnSpc>
              <a:spcBef>
                <a:spcPts val="900"/>
              </a:spcBef>
              <a:spcAft>
                <a:spcPts val="0"/>
              </a:spcAft>
              <a:buClr>
                <a:schemeClr val="dk1"/>
              </a:buClr>
              <a:buSzPts val="1700"/>
              <a:buNone/>
            </a:pPr>
            <a:endParaRPr sz="1700">
              <a:latin typeface="Gill Sans"/>
              <a:ea typeface="Gill Sans"/>
              <a:cs typeface="Gill Sans"/>
              <a:sym typeface="Gill Sans"/>
            </a:endParaRPr>
          </a:p>
          <a:p>
            <a:pPr marL="177800" lvl="0" indent="-177800" algn="l" rtl="0">
              <a:lnSpc>
                <a:spcPct val="70000"/>
              </a:lnSpc>
              <a:spcBef>
                <a:spcPts val="900"/>
              </a:spcBef>
              <a:spcAft>
                <a:spcPts val="0"/>
              </a:spcAft>
              <a:buClr>
                <a:schemeClr val="dk1"/>
              </a:buClr>
              <a:buSzPts val="1700"/>
              <a:buChar char="•"/>
            </a:pPr>
            <a:r>
              <a:rPr lang="en-US" sz="1700">
                <a:latin typeface="Gill Sans"/>
                <a:ea typeface="Gill Sans"/>
                <a:cs typeface="Gill Sans"/>
                <a:sym typeface="Gill Sans"/>
              </a:rPr>
              <a:t>As a CONSUMER of Zowe Conformant Applications:</a:t>
            </a:r>
            <a:endParaRPr>
              <a:latin typeface="Gill Sans"/>
              <a:ea typeface="Gill Sans"/>
              <a:cs typeface="Gill Sans"/>
              <a:sym typeface="Gill Sans"/>
            </a:endParaRPr>
          </a:p>
          <a:p>
            <a:pPr marL="469900" lvl="1" indent="-260350" algn="l" rtl="0">
              <a:lnSpc>
                <a:spcPct val="70000"/>
              </a:lnSpc>
              <a:spcBef>
                <a:spcPts val="400"/>
              </a:spcBef>
              <a:spcAft>
                <a:spcPts val="0"/>
              </a:spcAft>
              <a:buClr>
                <a:schemeClr val="dk1"/>
              </a:buClr>
              <a:buSzPts val="1700"/>
              <a:buFont typeface="Arial"/>
              <a:buChar char="•"/>
            </a:pPr>
            <a:r>
              <a:rPr lang="en-US" sz="1700">
                <a:latin typeface="Gill Sans"/>
                <a:ea typeface="Gill Sans"/>
                <a:cs typeface="Gill Sans"/>
                <a:sym typeface="Gill Sans"/>
              </a:rPr>
              <a:t>Allows me to leverage a common stack of infrastructure across multiple vendor applications</a:t>
            </a:r>
            <a:endParaRPr>
              <a:latin typeface="Gill Sans"/>
              <a:ea typeface="Gill Sans"/>
              <a:cs typeface="Gill Sans"/>
              <a:sym typeface="Gill Sans"/>
            </a:endParaRPr>
          </a:p>
          <a:p>
            <a:pPr marL="469900" lvl="1" indent="-260350" algn="l" rtl="0">
              <a:lnSpc>
                <a:spcPct val="70000"/>
              </a:lnSpc>
              <a:spcBef>
                <a:spcPts val="400"/>
              </a:spcBef>
              <a:spcAft>
                <a:spcPts val="0"/>
              </a:spcAft>
              <a:buClr>
                <a:schemeClr val="dk1"/>
              </a:buClr>
              <a:buSzPts val="1700"/>
              <a:buFont typeface="Arial"/>
              <a:buChar char="•"/>
            </a:pPr>
            <a:r>
              <a:rPr lang="en-US" sz="1700">
                <a:latin typeface="Gill Sans"/>
                <a:ea typeface="Gill Sans"/>
                <a:cs typeface="Gill Sans"/>
                <a:sym typeface="Gill Sans"/>
              </a:rPr>
              <a:t>Provides a level of operational confidence thru transparency</a:t>
            </a:r>
            <a:endParaRPr>
              <a:latin typeface="Gill Sans"/>
              <a:ea typeface="Gill Sans"/>
              <a:cs typeface="Gill Sans"/>
              <a:sym typeface="Gill Sans"/>
            </a:endParaRPr>
          </a:p>
          <a:p>
            <a:pPr marL="469900" lvl="1" indent="-260350" algn="l" rtl="0">
              <a:lnSpc>
                <a:spcPct val="70000"/>
              </a:lnSpc>
              <a:spcBef>
                <a:spcPts val="400"/>
              </a:spcBef>
              <a:spcAft>
                <a:spcPts val="0"/>
              </a:spcAft>
              <a:buClr>
                <a:schemeClr val="dk1"/>
              </a:buClr>
              <a:buSzPts val="1700"/>
              <a:buFont typeface="Arial"/>
              <a:buChar char="•"/>
            </a:pPr>
            <a:r>
              <a:rPr lang="en-US" sz="1700">
                <a:latin typeface="Gill Sans"/>
                <a:ea typeface="Gill Sans"/>
                <a:cs typeface="Gill Sans"/>
                <a:sym typeface="Gill Sans"/>
              </a:rPr>
              <a:t>Offer the collective “quality assurance” of the community. i.e. all conformant applications have been vetted by the community</a:t>
            </a:r>
            <a:endParaRPr/>
          </a:p>
          <a:p>
            <a:pPr marL="0" lvl="0" indent="0" algn="l" rtl="0">
              <a:lnSpc>
                <a:spcPct val="100000"/>
              </a:lnSpc>
              <a:spcBef>
                <a:spcPts val="0"/>
              </a:spcBef>
              <a:spcAft>
                <a:spcPts val="0"/>
              </a:spcAft>
              <a:buSzPts val="1100"/>
              <a:buNone/>
            </a:pPr>
            <a:endParaRPr>
              <a:latin typeface="Gill Sans"/>
              <a:ea typeface="Gill Sans"/>
              <a:cs typeface="Gill Sans"/>
              <a:sym typeface="Gill Sans"/>
            </a:endParaRPr>
          </a:p>
        </p:txBody>
      </p:sp>
      <p:sp>
        <p:nvSpPr>
          <p:cNvPr id="416" name="Google Shape;416;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Gill Sans"/>
                <a:ea typeface="Gill Sans"/>
                <a:cs typeface="Gill Sans"/>
                <a:sym typeface="Gill Sans"/>
              </a:rPr>
              <a:t>19</a:t>
            </a:fld>
            <a:endParaRPr sz="1400" b="0" i="0" u="none" strike="noStrike" cap="none">
              <a:solidFill>
                <a:srgbClr val="000000"/>
              </a:solidFill>
              <a:latin typeface="Gill Sans"/>
              <a:ea typeface="Gill Sans"/>
              <a:cs typeface="Gill Sans"/>
              <a:sym typeface="Gill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 name="Google Shape;5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Gill Sans"/>
              <a:ea typeface="Gill Sans"/>
              <a:cs typeface="Gill Sans"/>
              <a:sym typeface="Gill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Gill Sans"/>
              <a:ea typeface="Gill Sans"/>
              <a:cs typeface="Gill Sans"/>
              <a:sym typeface="Gill Sans"/>
            </a:endParaRPr>
          </a:p>
        </p:txBody>
      </p:sp>
      <p:sp>
        <p:nvSpPr>
          <p:cNvPr id="423" name="Google Shape;42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latin typeface="Gill Sans"/>
                <a:ea typeface="Gill Sans"/>
                <a:cs typeface="Gill Sans"/>
                <a:sym typeface="Gill Sans"/>
              </a:rPr>
              <a:t>4 Steps to CONFORMANCE:</a:t>
            </a:r>
            <a:endParaRPr>
              <a:latin typeface="Gill Sans"/>
              <a:ea typeface="Gill Sans"/>
              <a:cs typeface="Gill Sans"/>
              <a:sym typeface="Gill Sans"/>
            </a:endParaRPr>
          </a:p>
          <a:p>
            <a:pPr marL="228600" lvl="0" indent="-228600" algn="l" rtl="0">
              <a:lnSpc>
                <a:spcPct val="100000"/>
              </a:lnSpc>
              <a:spcBef>
                <a:spcPts val="0"/>
              </a:spcBef>
              <a:spcAft>
                <a:spcPts val="0"/>
              </a:spcAft>
              <a:buClr>
                <a:schemeClr val="dk1"/>
              </a:buClr>
              <a:buSzPts val="1200"/>
              <a:buFont typeface="Calibri"/>
              <a:buAutoNum type="arabicPeriod"/>
            </a:pPr>
            <a:r>
              <a:rPr lang="en-US">
                <a:latin typeface="Gill Sans"/>
                <a:ea typeface="Gill Sans"/>
                <a:cs typeface="Gill Sans"/>
                <a:sym typeface="Gill Sans"/>
              </a:rPr>
              <a:t>Prepare:  Review the program and the test evaluation guide(s)</a:t>
            </a:r>
            <a:endParaRPr>
              <a:latin typeface="Gill Sans"/>
              <a:ea typeface="Gill Sans"/>
              <a:cs typeface="Gill Sans"/>
              <a:sym typeface="Gill Sans"/>
            </a:endParaRPr>
          </a:p>
          <a:p>
            <a:pPr marL="228600" lvl="0" indent="-228600" algn="l" rtl="0">
              <a:lnSpc>
                <a:spcPct val="100000"/>
              </a:lnSpc>
              <a:spcBef>
                <a:spcPts val="0"/>
              </a:spcBef>
              <a:spcAft>
                <a:spcPts val="0"/>
              </a:spcAft>
              <a:buClr>
                <a:schemeClr val="dk1"/>
              </a:buClr>
              <a:buSzPts val="1200"/>
              <a:buFont typeface="Calibri"/>
              <a:buAutoNum type="arabicPeriod"/>
            </a:pPr>
            <a:r>
              <a:rPr lang="en-US">
                <a:latin typeface="Gill Sans"/>
                <a:ea typeface="Gill Sans"/>
                <a:cs typeface="Gill Sans"/>
                <a:sym typeface="Gill Sans"/>
              </a:rPr>
              <a:t>Test:  Follow the instructions for testing your application and submit your request</a:t>
            </a:r>
            <a:endParaRPr>
              <a:latin typeface="Gill Sans"/>
              <a:ea typeface="Gill Sans"/>
              <a:cs typeface="Gill Sans"/>
              <a:sym typeface="Gill Sans"/>
            </a:endParaRPr>
          </a:p>
          <a:p>
            <a:pPr marL="228600" lvl="0" indent="-228600" algn="l" rtl="0">
              <a:lnSpc>
                <a:spcPct val="100000"/>
              </a:lnSpc>
              <a:spcBef>
                <a:spcPts val="0"/>
              </a:spcBef>
              <a:spcAft>
                <a:spcPts val="0"/>
              </a:spcAft>
              <a:buClr>
                <a:schemeClr val="dk1"/>
              </a:buClr>
              <a:buSzPts val="1200"/>
              <a:buFont typeface="Calibri"/>
              <a:buAutoNum type="arabicPeriod"/>
            </a:pPr>
            <a:r>
              <a:rPr lang="en-US">
                <a:latin typeface="Gill Sans"/>
                <a:ea typeface="Gill Sans"/>
                <a:cs typeface="Gill Sans"/>
                <a:sym typeface="Gill Sans"/>
              </a:rPr>
              <a:t>Submit: Submit your official request</a:t>
            </a:r>
            <a:endParaRPr>
              <a:latin typeface="Gill Sans"/>
              <a:ea typeface="Gill Sans"/>
              <a:cs typeface="Gill Sans"/>
              <a:sym typeface="Gill Sans"/>
            </a:endParaRPr>
          </a:p>
          <a:p>
            <a:pPr marL="228600" lvl="0" indent="-228600" algn="l" rtl="0">
              <a:lnSpc>
                <a:spcPct val="100000"/>
              </a:lnSpc>
              <a:spcBef>
                <a:spcPts val="0"/>
              </a:spcBef>
              <a:spcAft>
                <a:spcPts val="0"/>
              </a:spcAft>
              <a:buClr>
                <a:schemeClr val="dk1"/>
              </a:buClr>
              <a:buSzPts val="1200"/>
              <a:buFont typeface="Calibri"/>
              <a:buAutoNum type="arabicPeriod"/>
            </a:pPr>
            <a:r>
              <a:rPr lang="en-US">
                <a:latin typeface="Gill Sans"/>
                <a:ea typeface="Gill Sans"/>
                <a:cs typeface="Gill Sans"/>
                <a:sym typeface="Gill Sans"/>
              </a:rPr>
              <a:t>Review:  Your request will be reviewed and approved, your application will be “badged”</a:t>
            </a:r>
            <a:endParaRPr>
              <a:latin typeface="Gill Sans"/>
              <a:ea typeface="Gill Sans"/>
              <a:cs typeface="Gill Sans"/>
              <a:sym typeface="Gill Sans"/>
            </a:endParaRPr>
          </a:p>
          <a:p>
            <a:pPr marL="457200" lvl="0" indent="0" algn="l" rtl="0">
              <a:lnSpc>
                <a:spcPct val="100000"/>
              </a:lnSpc>
              <a:spcBef>
                <a:spcPts val="0"/>
              </a:spcBef>
              <a:spcAft>
                <a:spcPts val="0"/>
              </a:spcAft>
              <a:buSzPts val="1100"/>
              <a:buNone/>
            </a:pPr>
            <a:endParaRPr>
              <a:latin typeface="Gill Sans"/>
              <a:ea typeface="Gill Sans"/>
              <a:cs typeface="Gill Sans"/>
              <a:sym typeface="Gill Sans"/>
            </a:endParaRPr>
          </a:p>
          <a:p>
            <a:pPr marL="0" lvl="0" indent="0" algn="l" rtl="0">
              <a:lnSpc>
                <a:spcPct val="90000"/>
              </a:lnSpc>
              <a:spcBef>
                <a:spcPts val="0"/>
              </a:spcBef>
              <a:spcAft>
                <a:spcPts val="0"/>
              </a:spcAft>
              <a:buSzPts val="1100"/>
              <a:buNone/>
            </a:pPr>
            <a:r>
              <a:rPr lang="en-US">
                <a:solidFill>
                  <a:schemeClr val="dk1"/>
                </a:solidFill>
                <a:latin typeface="Gill Sans"/>
                <a:ea typeface="Gill Sans"/>
                <a:cs typeface="Gill Sans"/>
                <a:sym typeface="Gill Sans"/>
              </a:rPr>
              <a:t>OMP reviews </a:t>
            </a:r>
            <a:r>
              <a:rPr lang="en-US" u="sng">
                <a:solidFill>
                  <a:schemeClr val="dk1"/>
                </a:solidFill>
                <a:latin typeface="Gill Sans"/>
                <a:ea typeface="Gill Sans"/>
                <a:cs typeface="Gill Sans"/>
                <a:sym typeface="Gill Sans"/>
              </a:rPr>
              <a:t>all</a:t>
            </a:r>
            <a:r>
              <a:rPr lang="en-US">
                <a:solidFill>
                  <a:schemeClr val="dk1"/>
                </a:solidFill>
                <a:latin typeface="Gill Sans"/>
                <a:ea typeface="Gill Sans"/>
                <a:cs typeface="Gill Sans"/>
                <a:sym typeface="Gill Sans"/>
              </a:rPr>
              <a:t> applications</a:t>
            </a:r>
            <a:endParaRPr>
              <a:solidFill>
                <a:schemeClr val="dk1"/>
              </a:solidFill>
              <a:latin typeface="Gill Sans"/>
              <a:ea typeface="Gill Sans"/>
              <a:cs typeface="Gill Sans"/>
              <a:sym typeface="Gill Sans"/>
            </a:endParaRPr>
          </a:p>
          <a:p>
            <a:pPr marL="914400" lvl="1" indent="-298450" algn="l" rtl="0">
              <a:lnSpc>
                <a:spcPct val="90000"/>
              </a:lnSpc>
              <a:spcBef>
                <a:spcPts val="400"/>
              </a:spcBef>
              <a:spcAft>
                <a:spcPts val="0"/>
              </a:spcAft>
              <a:buClr>
                <a:schemeClr val="dk1"/>
              </a:buClr>
              <a:buSzPts val="1100"/>
              <a:buAutoNum type="alphaLcPeriod"/>
            </a:pPr>
            <a:r>
              <a:rPr lang="en-US">
                <a:solidFill>
                  <a:schemeClr val="dk1"/>
                </a:solidFill>
                <a:latin typeface="Gill Sans"/>
                <a:ea typeface="Gill Sans"/>
                <a:cs typeface="Gill Sans"/>
                <a:sym typeface="Gill Sans"/>
              </a:rPr>
              <a:t>Vendor neutral</a:t>
            </a:r>
            <a:endParaRPr>
              <a:solidFill>
                <a:schemeClr val="dk1"/>
              </a:solidFill>
              <a:latin typeface="Gill Sans"/>
              <a:ea typeface="Gill Sans"/>
              <a:cs typeface="Gill Sans"/>
              <a:sym typeface="Gill Sans"/>
            </a:endParaRPr>
          </a:p>
          <a:p>
            <a:pPr marL="914400" lvl="1" indent="-298450" algn="l" rtl="0">
              <a:lnSpc>
                <a:spcPct val="90000"/>
              </a:lnSpc>
              <a:spcBef>
                <a:spcPts val="400"/>
              </a:spcBef>
              <a:spcAft>
                <a:spcPts val="0"/>
              </a:spcAft>
              <a:buClr>
                <a:schemeClr val="dk1"/>
              </a:buClr>
              <a:buSzPts val="1100"/>
              <a:buAutoNum type="alphaLcPeriod"/>
            </a:pPr>
            <a:r>
              <a:rPr lang="en-US">
                <a:solidFill>
                  <a:schemeClr val="dk1"/>
                </a:solidFill>
                <a:latin typeface="Gill Sans"/>
                <a:ea typeface="Gill Sans"/>
                <a:cs typeface="Gill Sans"/>
                <a:sym typeface="Gill Sans"/>
              </a:rPr>
              <a:t>Ensure competitor confidentiality</a:t>
            </a:r>
            <a:endParaRPr>
              <a:solidFill>
                <a:schemeClr val="dk1"/>
              </a:solidFill>
              <a:latin typeface="Gill Sans"/>
              <a:ea typeface="Gill Sans"/>
              <a:cs typeface="Gill Sans"/>
              <a:sym typeface="Gill Sans"/>
            </a:endParaRPr>
          </a:p>
          <a:p>
            <a:pPr marL="914400" lvl="1" indent="-298450" algn="l" rtl="0">
              <a:lnSpc>
                <a:spcPct val="90000"/>
              </a:lnSpc>
              <a:spcBef>
                <a:spcPts val="400"/>
              </a:spcBef>
              <a:spcAft>
                <a:spcPts val="0"/>
              </a:spcAft>
              <a:buClr>
                <a:schemeClr val="dk1"/>
              </a:buClr>
              <a:buSzPts val="1100"/>
              <a:buAutoNum type="alphaLcPeriod"/>
            </a:pPr>
            <a:r>
              <a:rPr lang="en-US">
                <a:solidFill>
                  <a:schemeClr val="dk1"/>
                </a:solidFill>
                <a:latin typeface="Gill Sans"/>
                <a:ea typeface="Gill Sans"/>
                <a:cs typeface="Gill Sans"/>
                <a:sym typeface="Gill Sans"/>
              </a:rPr>
              <a:t>Approves and posts terms and conditions</a:t>
            </a:r>
            <a:endParaRPr>
              <a:solidFill>
                <a:schemeClr val="dk1"/>
              </a:solidFill>
              <a:latin typeface="Gill Sans"/>
              <a:ea typeface="Gill Sans"/>
              <a:cs typeface="Gill Sans"/>
              <a:sym typeface="Gill Sans"/>
            </a:endParaRPr>
          </a:p>
          <a:p>
            <a:pPr marL="914400" lvl="1" indent="-298450" algn="l" rtl="0">
              <a:lnSpc>
                <a:spcPct val="90000"/>
              </a:lnSpc>
              <a:spcBef>
                <a:spcPts val="400"/>
              </a:spcBef>
              <a:spcAft>
                <a:spcPts val="0"/>
              </a:spcAft>
              <a:buClr>
                <a:schemeClr val="dk1"/>
              </a:buClr>
              <a:buSzPts val="1100"/>
              <a:buAutoNum type="alphaLcPeriod"/>
            </a:pPr>
            <a:r>
              <a:rPr lang="en-US">
                <a:solidFill>
                  <a:schemeClr val="dk1"/>
                </a:solidFill>
                <a:latin typeface="Gill Sans"/>
                <a:ea typeface="Gill Sans"/>
                <a:cs typeface="Gill Sans"/>
                <a:sym typeface="Gill Sans"/>
              </a:rPr>
              <a:t>Un-biased assessment</a:t>
            </a:r>
            <a:endParaRPr>
              <a:solidFill>
                <a:schemeClr val="dk1"/>
              </a:solidFill>
              <a:latin typeface="Gill Sans"/>
              <a:ea typeface="Gill Sans"/>
              <a:cs typeface="Gill Sans"/>
              <a:sym typeface="Gill Sans"/>
            </a:endParaRPr>
          </a:p>
          <a:p>
            <a:pPr marL="0" lvl="0" indent="0" algn="l" rtl="0">
              <a:lnSpc>
                <a:spcPct val="90000"/>
              </a:lnSpc>
              <a:spcBef>
                <a:spcPts val="900"/>
              </a:spcBef>
              <a:spcAft>
                <a:spcPts val="0"/>
              </a:spcAft>
              <a:buSzPts val="1100"/>
              <a:buNone/>
            </a:pPr>
            <a:r>
              <a:rPr lang="en-US">
                <a:solidFill>
                  <a:schemeClr val="dk1"/>
                </a:solidFill>
                <a:latin typeface="Gill Sans"/>
                <a:ea typeface="Gill Sans"/>
                <a:cs typeface="Gill Sans"/>
                <a:sym typeface="Gill Sans"/>
              </a:rPr>
              <a:t>Zowe Community</a:t>
            </a:r>
            <a:endParaRPr>
              <a:solidFill>
                <a:schemeClr val="dk1"/>
              </a:solidFill>
              <a:latin typeface="Gill Sans"/>
              <a:ea typeface="Gill Sans"/>
              <a:cs typeface="Gill Sans"/>
              <a:sym typeface="Gill Sans"/>
            </a:endParaRPr>
          </a:p>
          <a:p>
            <a:pPr marL="457200" lvl="0" indent="0" algn="l" rtl="0">
              <a:lnSpc>
                <a:spcPct val="90000"/>
              </a:lnSpc>
              <a:spcBef>
                <a:spcPts val="400"/>
              </a:spcBef>
              <a:spcAft>
                <a:spcPts val="0"/>
              </a:spcAft>
              <a:buSzPts val="1100"/>
              <a:buNone/>
            </a:pPr>
            <a:r>
              <a:rPr lang="en-US">
                <a:solidFill>
                  <a:schemeClr val="dk1"/>
                </a:solidFill>
                <a:latin typeface="Gill Sans"/>
                <a:ea typeface="Gill Sans"/>
                <a:cs typeface="Gill Sans"/>
                <a:sym typeface="Gill Sans"/>
              </a:rPr>
              <a:t>Determines, presents, and maintains the conformance criteria</a:t>
            </a:r>
            <a:endParaRPr>
              <a:solidFill>
                <a:schemeClr val="dk1"/>
              </a:solidFill>
              <a:latin typeface="Gill Sans"/>
              <a:ea typeface="Gill Sans"/>
              <a:cs typeface="Gill Sans"/>
              <a:sym typeface="Gill Sans"/>
            </a:endParaRPr>
          </a:p>
          <a:p>
            <a:pPr marL="914400" lvl="0" indent="0" algn="l" rtl="0">
              <a:lnSpc>
                <a:spcPct val="90000"/>
              </a:lnSpc>
              <a:spcBef>
                <a:spcPts val="400"/>
              </a:spcBef>
              <a:spcAft>
                <a:spcPts val="0"/>
              </a:spcAft>
              <a:buSzPts val="1100"/>
              <a:buNone/>
            </a:pPr>
            <a:r>
              <a:rPr lang="en-US">
                <a:solidFill>
                  <a:schemeClr val="dk1"/>
                </a:solidFill>
                <a:latin typeface="Gill Sans"/>
                <a:ea typeface="Gill Sans"/>
                <a:cs typeface="Gill Sans"/>
                <a:sym typeface="Gill Sans"/>
              </a:rPr>
              <a:t>Test Evaluation Guides</a:t>
            </a:r>
            <a:endParaRPr>
              <a:solidFill>
                <a:schemeClr val="dk1"/>
              </a:solidFill>
              <a:latin typeface="Gill Sans"/>
              <a:ea typeface="Gill Sans"/>
              <a:cs typeface="Gill Sans"/>
              <a:sym typeface="Gill Sans"/>
            </a:endParaRPr>
          </a:p>
          <a:p>
            <a:pPr marL="914400" lvl="0" indent="0" algn="l" rtl="0">
              <a:lnSpc>
                <a:spcPct val="90000"/>
              </a:lnSpc>
              <a:spcBef>
                <a:spcPts val="400"/>
              </a:spcBef>
              <a:spcAft>
                <a:spcPts val="0"/>
              </a:spcAft>
              <a:buSzPts val="1100"/>
              <a:buNone/>
            </a:pPr>
            <a:r>
              <a:rPr lang="en-US">
                <a:solidFill>
                  <a:schemeClr val="dk1"/>
                </a:solidFill>
                <a:latin typeface="Gill Sans"/>
                <a:ea typeface="Gill Sans"/>
                <a:cs typeface="Gill Sans"/>
                <a:sym typeface="Gill Sans"/>
              </a:rPr>
              <a:t>Terms and Conditions</a:t>
            </a:r>
            <a:endParaRPr>
              <a:solidFill>
                <a:schemeClr val="dk1"/>
              </a:solidFill>
              <a:latin typeface="Gill Sans"/>
              <a:ea typeface="Gill Sans"/>
              <a:cs typeface="Gill Sans"/>
              <a:sym typeface="Gill Sans"/>
            </a:endParaRPr>
          </a:p>
          <a:p>
            <a:pPr marL="0" lvl="0" indent="0" algn="l" rtl="0">
              <a:lnSpc>
                <a:spcPct val="90000"/>
              </a:lnSpc>
              <a:spcBef>
                <a:spcPts val="900"/>
              </a:spcBef>
              <a:spcAft>
                <a:spcPts val="0"/>
              </a:spcAft>
              <a:buSzPts val="1100"/>
              <a:buNone/>
            </a:pPr>
            <a:r>
              <a:rPr lang="en-US">
                <a:solidFill>
                  <a:schemeClr val="dk1"/>
                </a:solidFill>
                <a:latin typeface="Gill Sans"/>
                <a:ea typeface="Gill Sans"/>
                <a:cs typeface="Gill Sans"/>
                <a:sym typeface="Gill Sans"/>
              </a:rPr>
              <a:t>Zowe Conformance Program</a:t>
            </a:r>
            <a:endParaRPr>
              <a:solidFill>
                <a:schemeClr val="dk1"/>
              </a:solidFill>
              <a:latin typeface="Gill Sans"/>
              <a:ea typeface="Gill Sans"/>
              <a:cs typeface="Gill Sans"/>
              <a:sym typeface="Gill Sans"/>
            </a:endParaRPr>
          </a:p>
          <a:p>
            <a:pPr marL="457200" lvl="0" indent="0" algn="l" rtl="0">
              <a:lnSpc>
                <a:spcPct val="90000"/>
              </a:lnSpc>
              <a:spcBef>
                <a:spcPts val="400"/>
              </a:spcBef>
              <a:spcAft>
                <a:spcPts val="0"/>
              </a:spcAft>
              <a:buSzPts val="1100"/>
              <a:buNone/>
            </a:pPr>
            <a:r>
              <a:rPr lang="en-US">
                <a:solidFill>
                  <a:schemeClr val="dk1"/>
                </a:solidFill>
                <a:latin typeface="Gill Sans"/>
                <a:ea typeface="Gill Sans"/>
                <a:cs typeface="Gill Sans"/>
                <a:sym typeface="Gill Sans"/>
              </a:rPr>
              <a:t>Manages “use of” Zowe Brand and Zowe Marks</a:t>
            </a:r>
            <a:endParaRPr>
              <a:solidFill>
                <a:schemeClr val="dk1"/>
              </a:solidFill>
              <a:latin typeface="Gill Sans"/>
              <a:ea typeface="Gill Sans"/>
              <a:cs typeface="Gill Sans"/>
              <a:sym typeface="Gill Sans"/>
            </a:endParaRPr>
          </a:p>
          <a:p>
            <a:pPr marL="457200" lvl="0" indent="0" algn="l" rtl="0">
              <a:lnSpc>
                <a:spcPct val="90000"/>
              </a:lnSpc>
              <a:spcBef>
                <a:spcPts val="400"/>
              </a:spcBef>
              <a:spcAft>
                <a:spcPts val="0"/>
              </a:spcAft>
              <a:buSzPts val="1100"/>
              <a:buNone/>
            </a:pPr>
            <a:endParaRPr>
              <a:solidFill>
                <a:schemeClr val="dk1"/>
              </a:solidFill>
              <a:latin typeface="Gill Sans"/>
              <a:ea typeface="Gill Sans"/>
              <a:cs typeface="Gill Sans"/>
              <a:sym typeface="Gill Sans"/>
            </a:endParaRPr>
          </a:p>
          <a:p>
            <a:pPr marL="0" lvl="0" indent="0" algn="l" rtl="0">
              <a:lnSpc>
                <a:spcPct val="100000"/>
              </a:lnSpc>
              <a:spcBef>
                <a:spcPts val="0"/>
              </a:spcBef>
              <a:spcAft>
                <a:spcPts val="0"/>
              </a:spcAft>
              <a:buSzPts val="1100"/>
              <a:buNone/>
            </a:pPr>
            <a:endParaRPr>
              <a:latin typeface="Gill Sans"/>
              <a:ea typeface="Gill Sans"/>
              <a:cs typeface="Gill Sans"/>
              <a:sym typeface="Gill Sans"/>
            </a:endParaRPr>
          </a:p>
        </p:txBody>
      </p:sp>
      <p:sp>
        <p:nvSpPr>
          <p:cNvPr id="432" name="Google Shape;432;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Gill Sans"/>
                <a:ea typeface="Gill Sans"/>
                <a:cs typeface="Gill Sans"/>
                <a:sym typeface="Gill Sans"/>
              </a:rPr>
              <a:t>22</a:t>
            </a:fld>
            <a:endParaRPr sz="1400" b="0" i="0" u="none" strike="noStrike" cap="none">
              <a:solidFill>
                <a:srgbClr val="000000"/>
              </a:solidFill>
              <a:latin typeface="Gill Sans"/>
              <a:ea typeface="Gill Sans"/>
              <a:cs typeface="Gill Sans"/>
              <a:sym typeface="Gill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Explore how to make list better ( remove groupings and duplicates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Gill Sans"/>
              <a:ea typeface="Gill Sans"/>
              <a:cs typeface="Gill Sans"/>
              <a:sym typeface="Gill Sans"/>
            </a:endParaRPr>
          </a:p>
        </p:txBody>
      </p:sp>
      <p:sp>
        <p:nvSpPr>
          <p:cNvPr id="449" name="Google Shape;44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Gill Sans"/>
              <a:ea typeface="Gill Sans"/>
              <a:cs typeface="Gill Sans"/>
              <a:sym typeface="Gill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a:t>[RAS] Not sure where we’re going with this “TODO” entry…  I modified the section beneath to read better </a:t>
            </a:r>
            <a:endParaRPr/>
          </a:p>
          <a:p>
            <a:pPr marL="0" marR="0" lvl="0" indent="0" algn="l" rtl="0">
              <a:lnSpc>
                <a:spcPct val="100000"/>
              </a:lnSpc>
              <a:spcBef>
                <a:spcPts val="0"/>
              </a:spcBef>
              <a:spcAft>
                <a:spcPts val="0"/>
              </a:spcAft>
              <a:buNone/>
            </a:pPr>
            <a:endParaRPr/>
          </a:p>
          <a:p>
            <a:pPr marL="457200" marR="0" lvl="0" indent="-298450" algn="l" rtl="0">
              <a:lnSpc>
                <a:spcPct val="100000"/>
              </a:lnSpc>
              <a:spcBef>
                <a:spcPts val="0"/>
              </a:spcBef>
              <a:spcAft>
                <a:spcPts val="0"/>
              </a:spcAft>
              <a:buClr>
                <a:srgbClr val="000000"/>
              </a:buClr>
              <a:buSzPts val="1100"/>
              <a:buFont typeface="Arial"/>
              <a:buChar char="●"/>
            </a:pPr>
            <a:r>
              <a:rPr lang="en-US"/>
              <a:t>Further slides expands on each point</a:t>
            </a:r>
            <a:endParaRPr/>
          </a:p>
          <a:p>
            <a:pPr marL="457200" marR="0" lvl="0" indent="-298450" algn="l" rtl="0">
              <a:lnSpc>
                <a:spcPct val="100000"/>
              </a:lnSpc>
              <a:spcBef>
                <a:spcPts val="0"/>
              </a:spcBef>
              <a:spcAft>
                <a:spcPts val="0"/>
              </a:spcAft>
              <a:buClr>
                <a:srgbClr val="000000"/>
              </a:buClr>
              <a:buSzPts val="1100"/>
              <a:buFont typeface="Arial"/>
              <a:buChar char="●"/>
            </a:pPr>
            <a:r>
              <a:rPr lang="en-US"/>
              <a:t>Call out vendor support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Reworked this slide (prior verbiage is listed below) - I think this is the sentiment we wanted to achieve right?</a:t>
            </a:r>
            <a:endParaRPr/>
          </a:p>
          <a:p>
            <a:pPr marL="0" lvl="0" indent="0" algn="l" rtl="0">
              <a:lnSpc>
                <a:spcPct val="90000"/>
              </a:lnSpc>
              <a:spcBef>
                <a:spcPts val="0"/>
              </a:spcBef>
              <a:spcAft>
                <a:spcPts val="0"/>
              </a:spcAft>
              <a:buClr>
                <a:schemeClr val="dk1"/>
              </a:buClr>
              <a:buSzPts val="2000"/>
              <a:buFont typeface="Arial"/>
              <a:buNone/>
            </a:pPr>
            <a:r>
              <a:rPr lang="en-US" sz="1400">
                <a:solidFill>
                  <a:schemeClr val="dk1"/>
                </a:solidFill>
                <a:latin typeface="Gill Sans"/>
                <a:ea typeface="Gill Sans"/>
                <a:cs typeface="Gill Sans"/>
                <a:sym typeface="Gill Sans"/>
              </a:rPr>
              <a:t>The success of Zowe rests on </a:t>
            </a:r>
            <a:endParaRPr sz="1400">
              <a:solidFill>
                <a:schemeClr val="dk1"/>
              </a:solidFill>
              <a:latin typeface="Gill Sans"/>
              <a:ea typeface="Gill Sans"/>
              <a:cs typeface="Gill Sans"/>
              <a:sym typeface="Gill Sans"/>
            </a:endParaRPr>
          </a:p>
          <a:p>
            <a:pPr marL="0" lvl="0" indent="0" algn="l" rtl="0">
              <a:lnSpc>
                <a:spcPct val="90000"/>
              </a:lnSpc>
              <a:spcBef>
                <a:spcPts val="400"/>
              </a:spcBef>
              <a:spcAft>
                <a:spcPts val="0"/>
              </a:spcAft>
              <a:buClr>
                <a:schemeClr val="dk1"/>
              </a:buClr>
              <a:buSzPts val="2000"/>
              <a:buFont typeface="Arial"/>
              <a:buNone/>
            </a:pPr>
            <a:endParaRPr sz="1400">
              <a:solidFill>
                <a:schemeClr val="dk1"/>
              </a:solidFill>
              <a:latin typeface="Gill Sans"/>
              <a:ea typeface="Gill Sans"/>
              <a:cs typeface="Gill Sans"/>
              <a:sym typeface="Gill Sans"/>
            </a:endParaRPr>
          </a:p>
          <a:p>
            <a:pPr marL="557212" lvl="0" indent="-519112" algn="l" rtl="0">
              <a:lnSpc>
                <a:spcPct val="90000"/>
              </a:lnSpc>
              <a:spcBef>
                <a:spcPts val="400"/>
              </a:spcBef>
              <a:spcAft>
                <a:spcPts val="0"/>
              </a:spcAft>
              <a:buClr>
                <a:schemeClr val="dk1"/>
              </a:buClr>
              <a:buSzPts val="1400"/>
              <a:buAutoNum type="arabicParenR"/>
            </a:pPr>
            <a:r>
              <a:rPr lang="en-US" sz="1400">
                <a:solidFill>
                  <a:schemeClr val="dk1"/>
                </a:solidFill>
                <a:latin typeface="Gill Sans"/>
                <a:ea typeface="Gill Sans"/>
                <a:cs typeface="Gill Sans"/>
                <a:sym typeface="Gill Sans"/>
              </a:rPr>
              <a:t>Customers and offerings built on top of Zowe to service, support, and trust Zowe as an enterprise ready platform to deploy and use</a:t>
            </a:r>
            <a:endParaRPr sz="1400">
              <a:solidFill>
                <a:schemeClr val="dk1"/>
              </a:solidFill>
              <a:latin typeface="Gill Sans"/>
              <a:ea typeface="Gill Sans"/>
              <a:cs typeface="Gill Sans"/>
              <a:sym typeface="Gill Sans"/>
            </a:endParaRPr>
          </a:p>
          <a:p>
            <a:pPr marL="557212" lvl="0" indent="-430212" algn="l" rtl="0">
              <a:lnSpc>
                <a:spcPct val="90000"/>
              </a:lnSpc>
              <a:spcBef>
                <a:spcPts val="400"/>
              </a:spcBef>
              <a:spcAft>
                <a:spcPts val="0"/>
              </a:spcAft>
              <a:buClr>
                <a:schemeClr val="dk1"/>
              </a:buClr>
              <a:buSzPts val="2000"/>
              <a:buFont typeface="Arial"/>
              <a:buNone/>
            </a:pPr>
            <a:endParaRPr sz="1400">
              <a:solidFill>
                <a:schemeClr val="dk1"/>
              </a:solidFill>
              <a:latin typeface="Gill Sans"/>
              <a:ea typeface="Gill Sans"/>
              <a:cs typeface="Gill Sans"/>
              <a:sym typeface="Gill Sans"/>
            </a:endParaRPr>
          </a:p>
          <a:p>
            <a:pPr marL="557212" lvl="0" indent="-519112" algn="l" rtl="0">
              <a:lnSpc>
                <a:spcPct val="90000"/>
              </a:lnSpc>
              <a:spcBef>
                <a:spcPts val="400"/>
              </a:spcBef>
              <a:spcAft>
                <a:spcPts val="0"/>
              </a:spcAft>
              <a:buClr>
                <a:schemeClr val="dk1"/>
              </a:buClr>
              <a:buSzPts val="1400"/>
              <a:buAutoNum type="arabicParenR"/>
            </a:pPr>
            <a:r>
              <a:rPr lang="en-US" sz="1400">
                <a:solidFill>
                  <a:schemeClr val="dk1"/>
                </a:solidFill>
                <a:latin typeface="Gill Sans"/>
                <a:ea typeface="Gill Sans"/>
                <a:cs typeface="Gill Sans"/>
                <a:sym typeface="Gill Sans"/>
              </a:rPr>
              <a:t>Vendor offerings built on top of Zowe to drive footprint and grow Zowe surface area</a:t>
            </a:r>
            <a:endParaRPr sz="1400">
              <a:solidFill>
                <a:schemeClr val="dk1"/>
              </a:solidFill>
              <a:latin typeface="Gill Sans"/>
              <a:ea typeface="Gill Sans"/>
              <a:cs typeface="Gill Sans"/>
              <a:sym typeface="Gill Sans"/>
            </a:endParaRPr>
          </a:p>
          <a:p>
            <a:pPr marL="557212" lvl="0" indent="-430212" algn="l" rtl="0">
              <a:lnSpc>
                <a:spcPct val="90000"/>
              </a:lnSpc>
              <a:spcBef>
                <a:spcPts val="400"/>
              </a:spcBef>
              <a:spcAft>
                <a:spcPts val="0"/>
              </a:spcAft>
              <a:buClr>
                <a:schemeClr val="dk1"/>
              </a:buClr>
              <a:buSzPts val="2000"/>
              <a:buFont typeface="Arial"/>
              <a:buNone/>
            </a:pPr>
            <a:endParaRPr sz="1400">
              <a:solidFill>
                <a:schemeClr val="dk1"/>
              </a:solidFill>
              <a:latin typeface="Gill Sans"/>
              <a:ea typeface="Gill Sans"/>
              <a:cs typeface="Gill Sans"/>
              <a:sym typeface="Gill Sans"/>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71" name="Google Shape;47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[RAS] reformatted to better call out each feature</a:t>
            </a:r>
            <a:endParaRPr/>
          </a:p>
        </p:txBody>
      </p:sp>
      <p:sp>
        <p:nvSpPr>
          <p:cNvPr id="477" name="Google Shape;47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[reworked to match prior]</a:t>
            </a:r>
            <a:endParaRPr/>
          </a:p>
        </p:txBody>
      </p:sp>
      <p:sp>
        <p:nvSpPr>
          <p:cNvPr id="484" name="Google Shape;48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Gill Sans"/>
              <a:ea typeface="Gill Sans"/>
              <a:cs typeface="Gill Sans"/>
              <a:sym typeface="Gill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 </a:t>
            </a:r>
            <a:endParaRPr dirty="0"/>
          </a:p>
        </p:txBody>
      </p:sp>
      <p:sp>
        <p:nvSpPr>
          <p:cNvPr id="498" name="Google Shape;49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Gill Sans"/>
              <a:ea typeface="Gill Sans"/>
              <a:cs typeface="Gill Sans"/>
              <a:sym typeface="Gill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0" name="Google Shape;51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Openmainframeproject.slack.com</a:t>
            </a:r>
          </a:p>
          <a:p>
            <a:endParaRPr lang="en-US" dirty="0" smtClean="0"/>
          </a:p>
          <a:p>
            <a:r>
              <a:rPr lang="en-US" dirty="0" smtClean="0"/>
              <a:t>Onboarding channel is a great place to start!</a:t>
            </a:r>
          </a:p>
          <a:p>
            <a:endParaRPr lang="en-US" dirty="0"/>
          </a:p>
        </p:txBody>
      </p:sp>
    </p:spTree>
    <p:extLst>
      <p:ext uri="{BB962C8B-B14F-4D97-AF65-F5344CB8AC3E}">
        <p14:creationId xmlns:p14="http://schemas.microsoft.com/office/powerpoint/2010/main" val="39511634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8" name="Google Shape;52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latin typeface="Gill Sans"/>
              <a:ea typeface="Gill Sans"/>
              <a:cs typeface="Gill Sans"/>
              <a:sym typeface="Gill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Gill Sans"/>
              <a:ea typeface="Gill Sans"/>
              <a:cs typeface="Gill Sans"/>
              <a:sym typeface="Gill Sans"/>
            </a:endParaRPr>
          </a:p>
        </p:txBody>
      </p:sp>
      <p:sp>
        <p:nvSpPr>
          <p:cNvPr id="548" name="Google Shape;548;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latin typeface="Gill Sans"/>
              <a:ea typeface="Gill Sans"/>
              <a:cs typeface="Gill Sans"/>
              <a:sym typeface="Gill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3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Gill Sans"/>
              <a:ea typeface="Gill Sans"/>
              <a:cs typeface="Gill Sans"/>
              <a:sym typeface="Gill Sans"/>
            </a:endParaRPr>
          </a:p>
        </p:txBody>
      </p:sp>
      <p:sp>
        <p:nvSpPr>
          <p:cNvPr id="561" name="Google Shape;56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[reworked to make this more exciting]</a:t>
            </a:r>
            <a:endParaRPr/>
          </a:p>
        </p:txBody>
      </p:sp>
      <p:sp>
        <p:nvSpPr>
          <p:cNvPr id="66" name="Google Shape;6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4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u="none" strike="noStrike" cap="none">
              <a:solidFill>
                <a:schemeClr val="dk1"/>
              </a:solidFill>
              <a:latin typeface="Gill Sans"/>
              <a:ea typeface="Gill Sans"/>
              <a:cs typeface="Gill Sans"/>
              <a:sym typeface="Gill Sans"/>
            </a:endParaRPr>
          </a:p>
        </p:txBody>
      </p:sp>
      <p:sp>
        <p:nvSpPr>
          <p:cNvPr id="586" name="Google Shape;58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p4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Gill Sans"/>
              <a:ea typeface="Gill Sans"/>
              <a:cs typeface="Gill Sans"/>
              <a:sym typeface="Gill Sans"/>
            </a:endParaRPr>
          </a:p>
        </p:txBody>
      </p:sp>
      <p:sp>
        <p:nvSpPr>
          <p:cNvPr id="594" name="Google Shape;594;p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Gill Sans"/>
                <a:ea typeface="Gill Sans"/>
                <a:cs typeface="Gill Sans"/>
                <a:sym typeface="Gill Sans"/>
              </a:rPr>
              <a:t>43</a:t>
            </a:fld>
            <a:endParaRPr sz="1400" b="0" i="0" u="none" strike="noStrike" cap="none">
              <a:solidFill>
                <a:srgbClr val="000000"/>
              </a:solidFill>
              <a:latin typeface="Gill Sans"/>
              <a:ea typeface="Gill Sans"/>
              <a:cs typeface="Gill Sans"/>
              <a:sym typeface="Gill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Gill Sans"/>
              <a:ea typeface="Gill Sans"/>
              <a:cs typeface="Gill Sans"/>
              <a:sym typeface="Gill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Gill Sans"/>
              <a:ea typeface="Gill Sans"/>
              <a:cs typeface="Gill Sans"/>
              <a:sym typeface="Gill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Add this as a build – clean up and add visual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Add this as a build – clean up and add visual</a:t>
            </a:r>
            <a:endParaRPr/>
          </a:p>
        </p:txBody>
      </p:sp>
    </p:spTree>
    <p:extLst>
      <p:ext uri="{BB962C8B-B14F-4D97-AF65-F5344CB8AC3E}">
        <p14:creationId xmlns:p14="http://schemas.microsoft.com/office/powerpoint/2010/main" val="742666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API Mediation Layer and Microservices present access to many z/OS and z/OS subsystem services in an easy-to-manage and consume manner which is highly scalable.  Ease of use features are SSO and swagger-based API documentation, browser, and tester</a:t>
            </a:r>
            <a:endParaRPr/>
          </a:p>
          <a:p>
            <a:pPr marL="457200" marR="0" lvl="0" indent="-298450" algn="l" rtl="0">
              <a:lnSpc>
                <a:spcPct val="100000"/>
              </a:lnSpc>
              <a:spcBef>
                <a:spcPts val="0"/>
              </a:spcBef>
              <a:spcAft>
                <a:spcPts val="0"/>
              </a:spcAft>
              <a:buClr>
                <a:srgbClr val="000000"/>
              </a:buClr>
              <a:buSzPts val="1100"/>
              <a:buFont typeface="Arial"/>
              <a:buChar char="●"/>
            </a:pPr>
            <a:r>
              <a:rPr lang="en-US"/>
              <a:t>Click+1: One of the Zowe sub-systems that interfaces with the APIML is the CLI – blah blah blah</a:t>
            </a:r>
            <a:endParaRPr/>
          </a:p>
          <a:p>
            <a:pPr marL="457200" marR="0" lvl="0" indent="-298450" algn="l" rtl="0">
              <a:lnSpc>
                <a:spcPct val="100000"/>
              </a:lnSpc>
              <a:spcBef>
                <a:spcPts val="0"/>
              </a:spcBef>
              <a:spcAft>
                <a:spcPts val="0"/>
              </a:spcAft>
              <a:buClr>
                <a:srgbClr val="000000"/>
              </a:buClr>
              <a:buSzPts val="1100"/>
              <a:buFont typeface="Arial"/>
              <a:buChar char="●"/>
            </a:pPr>
            <a:r>
              <a:rPr lang="en-US"/>
              <a:t>Click+2: Another Zowe sub-system that interfaces with APIML is Explorer – blah blah blah</a:t>
            </a:r>
            <a:endParaRPr/>
          </a:p>
          <a:p>
            <a:pPr marL="457200" marR="0" lvl="0" indent="-298450" algn="l" rtl="0">
              <a:lnSpc>
                <a:spcPct val="100000"/>
              </a:lnSpc>
              <a:spcBef>
                <a:spcPts val="0"/>
              </a:spcBef>
              <a:spcAft>
                <a:spcPts val="0"/>
              </a:spcAft>
              <a:buClr>
                <a:srgbClr val="000000"/>
              </a:buClr>
              <a:buSzPts val="1100"/>
              <a:buFont typeface="Arial"/>
              <a:buChar char="●"/>
            </a:pPr>
            <a:r>
              <a:rPr lang="en-US"/>
              <a:t>Click+3: Another Zowe sub-system that interfaces with APIML is App Framework – blah blah blah</a:t>
            </a:r>
            <a:endParaRPr/>
          </a:p>
          <a:p>
            <a:pPr marL="457200" marR="0" lvl="0" indent="-298450" algn="l" rtl="0">
              <a:lnSpc>
                <a:spcPct val="100000"/>
              </a:lnSpc>
              <a:spcBef>
                <a:spcPts val="0"/>
              </a:spcBef>
              <a:spcAft>
                <a:spcPts val="0"/>
              </a:spcAft>
              <a:buClr>
                <a:srgbClr val="000000"/>
              </a:buClr>
              <a:buSzPts val="1100"/>
              <a:buFont typeface="Arial"/>
              <a:buChar char="●"/>
            </a:pPr>
            <a:r>
              <a:rPr lang="en-US"/>
              <a:t>Click+4: The end-users of Zowe through these sub-systems are DevOps engineers, app developers, sysprogs, and operators</a:t>
            </a:r>
            <a:endParaRPr/>
          </a:p>
          <a:p>
            <a:pPr marL="457200" marR="0" lvl="0" indent="-298450" algn="l" rtl="0">
              <a:lnSpc>
                <a:spcPct val="100000"/>
              </a:lnSpc>
              <a:spcBef>
                <a:spcPts val="0"/>
              </a:spcBef>
              <a:spcAft>
                <a:spcPts val="0"/>
              </a:spcAft>
              <a:buClr>
                <a:srgbClr val="000000"/>
              </a:buClr>
              <a:buSzPts val="1100"/>
              <a:buFont typeface="Arial"/>
              <a:buChar char="●"/>
            </a:pPr>
            <a:r>
              <a:rPr lang="en-US"/>
              <a:t>Click+5: All these come with built-in extensions for example to interface with special APIs (e.g. CICS-specific CLI commands) or desktop apps (e.g. 3270 emulator)</a:t>
            </a:r>
            <a:endParaRPr/>
          </a:p>
          <a:p>
            <a:pPr marL="457200" marR="0" lvl="0" indent="-298450" algn="l" rtl="0">
              <a:lnSpc>
                <a:spcPct val="100000"/>
              </a:lnSpc>
              <a:spcBef>
                <a:spcPts val="0"/>
              </a:spcBef>
              <a:spcAft>
                <a:spcPts val="0"/>
              </a:spcAft>
              <a:buClr>
                <a:srgbClr val="000000"/>
              </a:buClr>
              <a:buSzPts val="1100"/>
              <a:buFont typeface="Arial"/>
              <a:buChar char="●"/>
            </a:pPr>
            <a:r>
              <a:rPr lang="en-US"/>
              <a:t>Click+6: Users and developers can also define their own extensions and interface them with existing microservices or new microservices they create</a:t>
            </a:r>
            <a:endParaRPr/>
          </a:p>
          <a:p>
            <a:pPr marL="457200" marR="0" lvl="0" indent="-298450" algn="l" rtl="0">
              <a:lnSpc>
                <a:spcPct val="100000"/>
              </a:lnSpc>
              <a:spcBef>
                <a:spcPts val="0"/>
              </a:spcBef>
              <a:spcAft>
                <a:spcPts val="0"/>
              </a:spcAft>
              <a:buClr>
                <a:srgbClr val="000000"/>
              </a:buClr>
              <a:buSzPts val="1100"/>
              <a:buFont typeface="Arial"/>
              <a:buChar char="●"/>
            </a:pPr>
            <a:r>
              <a:rPr lang="en-US"/>
              <a:t>Click+7: Finally, users can invoke APIs through the APIML directly</a:t>
            </a:r>
            <a:endParaRPr/>
          </a:p>
          <a:p>
            <a:pPr marL="457200" marR="0" lvl="0" indent="-298450" algn="l" rtl="0">
              <a:lnSpc>
                <a:spcPct val="100000"/>
              </a:lnSpc>
              <a:spcBef>
                <a:spcPts val="0"/>
              </a:spcBef>
              <a:spcAft>
                <a:spcPts val="0"/>
              </a:spcAft>
              <a:buClr>
                <a:srgbClr val="000000"/>
              </a:buClr>
              <a:buSzPts val="1100"/>
              <a:buFont typeface="Arial"/>
              <a:buChar char="●"/>
            </a:pPr>
            <a:r>
              <a:rPr lang="en-US"/>
              <a:t>In closing, what you see on this slide is what you get today when you download the Zowe binary from Zowe.org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However, there is more going on in Zowe today.  Two additional projects are in incubation stage.  These are available today to evaluate and to contribute to but they are not included in the binary download.  One has to download the sources and build them yourself to try them out.</a:t>
            </a:r>
            <a:endParaRPr/>
          </a:p>
          <a:p>
            <a:pPr marL="457200" marR="0" lvl="0" indent="-298450" algn="l" rtl="0">
              <a:lnSpc>
                <a:spcPct val="100000"/>
              </a:lnSpc>
              <a:spcBef>
                <a:spcPts val="0"/>
              </a:spcBef>
              <a:spcAft>
                <a:spcPts val="0"/>
              </a:spcAft>
              <a:buClr>
                <a:srgbClr val="000000"/>
              </a:buClr>
              <a:buSzPts val="1100"/>
              <a:buFont typeface="Arial"/>
              <a:buChar char="●"/>
            </a:pPr>
            <a:r>
              <a:rPr lang="en-US"/>
              <a:t>Blah blah blah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..more on future architecture direction based on incubating projects…</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3" name="Google Shape;13;p2"/>
          <p:cNvSpPr txBox="1">
            <a:spLocks noGrp="1"/>
          </p:cNvSpPr>
          <p:nvPr>
            <p:ph type="ctrTitle"/>
          </p:nvPr>
        </p:nvSpPr>
        <p:spPr>
          <a:xfrm>
            <a:off x="4553843" y="1643174"/>
            <a:ext cx="4185557" cy="131683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Gill Sans"/>
              <a:buNone/>
              <a:defRPr sz="3600" b="0" i="0">
                <a:solidFill>
                  <a:schemeClr val="lt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4571984" y="3005360"/>
            <a:ext cx="4185557" cy="605064"/>
          </a:xfrm>
          <a:prstGeom prst="rect">
            <a:avLst/>
          </a:prstGeom>
          <a:noFill/>
          <a:ln>
            <a:noFill/>
          </a:ln>
        </p:spPr>
        <p:txBody>
          <a:bodyPr spcFirstLastPara="1" wrap="square" lIns="91425" tIns="45700" rIns="91425" bIns="45700" anchor="t" anchorCtr="0">
            <a:noAutofit/>
          </a:bodyPr>
          <a:lstStyle>
            <a:lvl1pPr lvl="0" algn="l">
              <a:spcBef>
                <a:spcPts val="360"/>
              </a:spcBef>
              <a:spcAft>
                <a:spcPts val="0"/>
              </a:spcAft>
              <a:buClr>
                <a:srgbClr val="FFFFFF"/>
              </a:buClr>
              <a:buSzPts val="1800"/>
              <a:buNone/>
              <a:defRPr sz="1800" i="1">
                <a:solidFill>
                  <a:srgbClr val="FFFFFF"/>
                </a:solidFill>
                <a:latin typeface="Gill Sans"/>
                <a:ea typeface="Gill Sans"/>
                <a:cs typeface="Gill Sans"/>
                <a:sym typeface="Gill Sans"/>
              </a:defRPr>
            </a:lvl1pPr>
            <a:lvl2pPr lvl="1" algn="ctr">
              <a:spcBef>
                <a:spcPts val="360"/>
              </a:spcBef>
              <a:spcAft>
                <a:spcPts val="0"/>
              </a:spcAft>
              <a:buClr>
                <a:srgbClr val="888888"/>
              </a:buClr>
              <a:buSzPts val="1800"/>
              <a:buNone/>
              <a:defRPr>
                <a:solidFill>
                  <a:srgbClr val="888888"/>
                </a:solidFill>
              </a:defRPr>
            </a:lvl2pPr>
            <a:lvl3pPr lvl="2" algn="ctr">
              <a:spcBef>
                <a:spcPts val="320"/>
              </a:spcBef>
              <a:spcAft>
                <a:spcPts val="0"/>
              </a:spcAft>
              <a:buClr>
                <a:srgbClr val="888888"/>
              </a:buClr>
              <a:buSzPts val="1600"/>
              <a:buNone/>
              <a:defRPr>
                <a:solidFill>
                  <a:srgbClr val="888888"/>
                </a:solidFill>
              </a:defRPr>
            </a:lvl3pPr>
            <a:lvl4pPr lvl="3" algn="ctr">
              <a:spcBef>
                <a:spcPts val="320"/>
              </a:spcBef>
              <a:spcAft>
                <a:spcPts val="0"/>
              </a:spcAft>
              <a:buClr>
                <a:srgbClr val="888888"/>
              </a:buClr>
              <a:buSzPts val="1600"/>
              <a:buNone/>
              <a:defRPr>
                <a:solidFill>
                  <a:srgbClr val="888888"/>
                </a:solidFill>
              </a:defRPr>
            </a:lvl4pPr>
            <a:lvl5pPr lvl="4" algn="ctr">
              <a:spcBef>
                <a:spcPts val="320"/>
              </a:spcBef>
              <a:spcAft>
                <a:spcPts val="0"/>
              </a:spcAft>
              <a:buClr>
                <a:srgbClr val="888888"/>
              </a:buClr>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15" name="Google Shape;15;p2" descr="OpenMainframe_Logo_White_Knockout.png"/>
          <p:cNvPicPr preferRelativeResize="0"/>
          <p:nvPr/>
        </p:nvPicPr>
        <p:blipFill rotWithShape="1">
          <a:blip r:embed="rId3">
            <a:alphaModFix/>
          </a:blip>
          <a:srcRect/>
          <a:stretch/>
        </p:blipFill>
        <p:spPr>
          <a:xfrm>
            <a:off x="4680841" y="1113330"/>
            <a:ext cx="1442357" cy="428229"/>
          </a:xfrm>
          <a:prstGeom prst="rect">
            <a:avLst/>
          </a:prstGeom>
          <a:noFill/>
          <a:ln>
            <a:noFill/>
          </a:ln>
        </p:spPr>
      </p:pic>
      <p:pic>
        <p:nvPicPr>
          <p:cNvPr id="16" name="Google Shape;16;p2"/>
          <p:cNvPicPr preferRelativeResize="0"/>
          <p:nvPr/>
        </p:nvPicPr>
        <p:blipFill rotWithShape="1">
          <a:blip r:embed="rId4">
            <a:alphaModFix/>
          </a:blip>
          <a:srcRect/>
          <a:stretch/>
        </p:blipFill>
        <p:spPr>
          <a:xfrm>
            <a:off x="7222836" y="980785"/>
            <a:ext cx="1446217" cy="64641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p:nvPr/>
        </p:nvSpPr>
        <p:spPr>
          <a:xfrm>
            <a:off x="0" y="772583"/>
            <a:ext cx="9144000" cy="4370916"/>
          </a:xfrm>
          <a:prstGeom prst="rect">
            <a:avLst/>
          </a:prstGeom>
          <a:solidFill>
            <a:srgbClr val="3664AD">
              <a:alpha val="274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664AD"/>
              </a:solidFill>
              <a:latin typeface="Gill Sans"/>
              <a:ea typeface="Gill Sans"/>
              <a:cs typeface="Gill Sans"/>
              <a:sym typeface="Gill Sans"/>
            </a:endParaRPr>
          </a:p>
        </p:txBody>
      </p:sp>
      <p:sp>
        <p:nvSpPr>
          <p:cNvPr id="19" name="Google Shape;19;p3"/>
          <p:cNvSpPr txBox="1">
            <a:spLocks noGrp="1"/>
          </p:cNvSpPr>
          <p:nvPr>
            <p:ph type="title"/>
          </p:nvPr>
        </p:nvSpPr>
        <p:spPr>
          <a:xfrm>
            <a:off x="333993" y="159442"/>
            <a:ext cx="7893793" cy="4471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262626"/>
              </a:buClr>
              <a:buSzPts val="3000"/>
              <a:buFont typeface="Gill Sans"/>
              <a:buNone/>
              <a:defRPr b="0" i="0">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0" name="Google Shape;20;p3"/>
          <p:cNvPicPr preferRelativeResize="0"/>
          <p:nvPr/>
        </p:nvPicPr>
        <p:blipFill rotWithShape="1">
          <a:blip r:embed="rId2">
            <a:alphaModFix amt="6000"/>
          </a:blip>
          <a:srcRect l="17595"/>
          <a:stretch/>
        </p:blipFill>
        <p:spPr>
          <a:xfrm>
            <a:off x="0" y="775759"/>
            <a:ext cx="6393973" cy="4364562"/>
          </a:xfrm>
          <a:prstGeom prst="rect">
            <a:avLst/>
          </a:prstGeom>
          <a:noFill/>
          <a:ln>
            <a:noFill/>
          </a:ln>
        </p:spPr>
      </p:pic>
      <p:sp>
        <p:nvSpPr>
          <p:cNvPr id="21" name="Google Shape;21;p3"/>
          <p:cNvSpPr txBox="1">
            <a:spLocks noGrp="1"/>
          </p:cNvSpPr>
          <p:nvPr>
            <p:ph type="body" idx="1"/>
          </p:nvPr>
        </p:nvSpPr>
        <p:spPr>
          <a:xfrm>
            <a:off x="317500" y="943429"/>
            <a:ext cx="8369300" cy="3143194"/>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 name="Google Shape;22;p3"/>
          <p:cNvSpPr txBox="1">
            <a:spLocks noGrp="1"/>
          </p:cNvSpPr>
          <p:nvPr>
            <p:ph type="sldNum" idx="12"/>
          </p:nvPr>
        </p:nvSpPr>
        <p:spPr>
          <a:xfrm>
            <a:off x="8227786" y="4803547"/>
            <a:ext cx="580570" cy="27384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1pPr>
            <a:lvl2pPr marL="0" marR="0" lvl="1" indent="0" algn="l">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2pPr>
            <a:lvl3pPr marL="0" marR="0" lvl="2" indent="0" algn="l">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3pPr>
            <a:lvl4pPr marL="0" marR="0" lvl="3" indent="0" algn="l">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4pPr>
            <a:lvl5pPr marL="0" marR="0" lvl="4" indent="0" algn="l">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5pPr>
            <a:lvl6pPr marL="0" marR="0" lvl="5" indent="0" algn="l">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6pPr>
            <a:lvl7pPr marL="0" marR="0" lvl="6" indent="0" algn="l">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7pPr>
            <a:lvl8pPr marL="0" marR="0" lvl="7" indent="0" algn="l">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8pPr>
            <a:lvl9pPr marL="0" marR="0" lvl="8" indent="0" algn="l">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9pPr>
          </a:lstStyle>
          <a:p>
            <a:pPr marL="0" lvl="0" indent="0" algn="l" rtl="0">
              <a:spcBef>
                <a:spcPts val="0"/>
              </a:spcBef>
              <a:spcAft>
                <a:spcPts val="0"/>
              </a:spcAft>
              <a:buNone/>
            </a:pPr>
            <a:r>
              <a:rPr lang="en-US"/>
              <a:t>Open Mainframe Project All Member Meeting</a:t>
            </a:r>
            <a:endParaRPr/>
          </a:p>
        </p:txBody>
      </p:sp>
      <p:sp>
        <p:nvSpPr>
          <p:cNvPr id="23" name="Google Shape;23;p3"/>
          <p:cNvSpPr/>
          <p:nvPr/>
        </p:nvSpPr>
        <p:spPr>
          <a:xfrm>
            <a:off x="0" y="5112913"/>
            <a:ext cx="9144000" cy="50586"/>
          </a:xfrm>
          <a:prstGeom prst="rect">
            <a:avLst/>
          </a:prstGeom>
          <a:solidFill>
            <a:srgbClr val="3664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664AD"/>
              </a:solidFill>
              <a:latin typeface="Gill Sans"/>
              <a:ea typeface="Gill Sans"/>
              <a:cs typeface="Gill Sans"/>
              <a:sym typeface="Gill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l="10532"/>
          <a:stretch/>
        </p:blipFill>
        <p:spPr>
          <a:xfrm>
            <a:off x="-1" y="0"/>
            <a:ext cx="8180917" cy="5143500"/>
          </a:xfrm>
          <a:prstGeom prst="rect">
            <a:avLst/>
          </a:prstGeom>
          <a:noFill/>
          <a:ln>
            <a:noFill/>
          </a:ln>
        </p:spPr>
      </p:pic>
      <p:sp>
        <p:nvSpPr>
          <p:cNvPr id="26" name="Google Shape;26;p4"/>
          <p:cNvSpPr txBox="1">
            <a:spLocks noGrp="1"/>
          </p:cNvSpPr>
          <p:nvPr>
            <p:ph type="ctrTitle"/>
          </p:nvPr>
        </p:nvSpPr>
        <p:spPr>
          <a:xfrm>
            <a:off x="4553843" y="1643174"/>
            <a:ext cx="4185557" cy="131683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3664AD"/>
              </a:buClr>
              <a:buSzPts val="4200"/>
              <a:buFont typeface="Gill Sans"/>
              <a:buNone/>
              <a:defRPr sz="4200" b="1" i="0">
                <a:solidFill>
                  <a:srgbClr val="3664AD"/>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subTitle" idx="1"/>
          </p:nvPr>
        </p:nvSpPr>
        <p:spPr>
          <a:xfrm>
            <a:off x="4571984" y="3005360"/>
            <a:ext cx="4185557" cy="605064"/>
          </a:xfrm>
          <a:prstGeom prst="rect">
            <a:avLst/>
          </a:prstGeom>
          <a:noFill/>
          <a:ln>
            <a:noFill/>
          </a:ln>
        </p:spPr>
        <p:txBody>
          <a:bodyPr spcFirstLastPara="1" wrap="square" lIns="91425" tIns="45700" rIns="91425" bIns="45700" anchor="t" anchorCtr="0">
            <a:noAutofit/>
          </a:bodyPr>
          <a:lstStyle>
            <a:lvl1pPr lvl="0" algn="l">
              <a:spcBef>
                <a:spcPts val="360"/>
              </a:spcBef>
              <a:spcAft>
                <a:spcPts val="0"/>
              </a:spcAft>
              <a:buClr>
                <a:srgbClr val="7F7F7F"/>
              </a:buClr>
              <a:buSzPts val="1800"/>
              <a:buNone/>
              <a:defRPr sz="1800" i="1">
                <a:solidFill>
                  <a:srgbClr val="7F7F7F"/>
                </a:solidFill>
                <a:latin typeface="Gill Sans"/>
                <a:ea typeface="Gill Sans"/>
                <a:cs typeface="Gill Sans"/>
                <a:sym typeface="Gill Sans"/>
              </a:defRPr>
            </a:lvl1pPr>
            <a:lvl2pPr lvl="1" algn="ctr">
              <a:spcBef>
                <a:spcPts val="360"/>
              </a:spcBef>
              <a:spcAft>
                <a:spcPts val="0"/>
              </a:spcAft>
              <a:buClr>
                <a:srgbClr val="888888"/>
              </a:buClr>
              <a:buSzPts val="1800"/>
              <a:buNone/>
              <a:defRPr>
                <a:solidFill>
                  <a:srgbClr val="888888"/>
                </a:solidFill>
              </a:defRPr>
            </a:lvl2pPr>
            <a:lvl3pPr lvl="2" algn="ctr">
              <a:spcBef>
                <a:spcPts val="320"/>
              </a:spcBef>
              <a:spcAft>
                <a:spcPts val="0"/>
              </a:spcAft>
              <a:buClr>
                <a:srgbClr val="888888"/>
              </a:buClr>
              <a:buSzPts val="1600"/>
              <a:buNone/>
              <a:defRPr>
                <a:solidFill>
                  <a:srgbClr val="888888"/>
                </a:solidFill>
              </a:defRPr>
            </a:lvl3pPr>
            <a:lvl4pPr lvl="3" algn="ctr">
              <a:spcBef>
                <a:spcPts val="320"/>
              </a:spcBef>
              <a:spcAft>
                <a:spcPts val="0"/>
              </a:spcAft>
              <a:buClr>
                <a:srgbClr val="888888"/>
              </a:buClr>
              <a:buSzPts val="1600"/>
              <a:buNone/>
              <a:defRPr>
                <a:solidFill>
                  <a:srgbClr val="888888"/>
                </a:solidFill>
              </a:defRPr>
            </a:lvl4pPr>
            <a:lvl5pPr lvl="4" algn="ctr">
              <a:spcBef>
                <a:spcPts val="320"/>
              </a:spcBef>
              <a:spcAft>
                <a:spcPts val="0"/>
              </a:spcAft>
              <a:buClr>
                <a:srgbClr val="888888"/>
              </a:buClr>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28" name="Google Shape;28;p4"/>
          <p:cNvPicPr preferRelativeResize="0"/>
          <p:nvPr/>
        </p:nvPicPr>
        <p:blipFill rotWithShape="1">
          <a:blip r:embed="rId3">
            <a:alphaModFix/>
          </a:blip>
          <a:srcRect/>
          <a:stretch/>
        </p:blipFill>
        <p:spPr>
          <a:xfrm>
            <a:off x="4701446" y="1113330"/>
            <a:ext cx="1401147" cy="428229"/>
          </a:xfrm>
          <a:prstGeom prst="rect">
            <a:avLst/>
          </a:prstGeom>
          <a:noFill/>
          <a:ln>
            <a:noFill/>
          </a:ln>
        </p:spPr>
      </p:pic>
      <p:pic>
        <p:nvPicPr>
          <p:cNvPr id="29" name="Google Shape;29;p4"/>
          <p:cNvPicPr preferRelativeResize="0"/>
          <p:nvPr/>
        </p:nvPicPr>
        <p:blipFill rotWithShape="1">
          <a:blip r:embed="rId4">
            <a:alphaModFix/>
          </a:blip>
          <a:srcRect/>
          <a:stretch/>
        </p:blipFill>
        <p:spPr>
          <a:xfrm>
            <a:off x="7423338" y="1033324"/>
            <a:ext cx="1316062" cy="588240"/>
          </a:xfrm>
          <a:prstGeom prst="rect">
            <a:avLst/>
          </a:prstGeom>
          <a:noFill/>
          <a:ln>
            <a:noFill/>
          </a:ln>
        </p:spPr>
      </p:pic>
      <p:sp>
        <p:nvSpPr>
          <p:cNvPr id="30" name="Google Shape;30;p4"/>
          <p:cNvSpPr/>
          <p:nvPr/>
        </p:nvSpPr>
        <p:spPr>
          <a:xfrm>
            <a:off x="8081369" y="0"/>
            <a:ext cx="868218" cy="6915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664AD"/>
              </a:solidFill>
              <a:latin typeface="Gill Sans"/>
              <a:ea typeface="Gill Sans"/>
              <a:cs typeface="Gill Sans"/>
              <a:sym typeface="Gill Sans"/>
            </a:endParaRPr>
          </a:p>
        </p:txBody>
      </p:sp>
      <p:sp>
        <p:nvSpPr>
          <p:cNvPr id="33" name="Google Shape;33;p5"/>
          <p:cNvSpPr txBox="1">
            <a:spLocks noGrp="1"/>
          </p:cNvSpPr>
          <p:nvPr>
            <p:ph type="title"/>
          </p:nvPr>
        </p:nvSpPr>
        <p:spPr>
          <a:xfrm>
            <a:off x="333993" y="159442"/>
            <a:ext cx="7893793" cy="4471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4" name="Google Shape;34;p5"/>
          <p:cNvPicPr preferRelativeResize="0"/>
          <p:nvPr/>
        </p:nvPicPr>
        <p:blipFill rotWithShape="1">
          <a:blip r:embed="rId2">
            <a:alphaModFix amt="6000"/>
          </a:blip>
          <a:srcRect l="17595"/>
          <a:stretch/>
        </p:blipFill>
        <p:spPr>
          <a:xfrm>
            <a:off x="0" y="775759"/>
            <a:ext cx="6393973" cy="4364562"/>
          </a:xfrm>
          <a:prstGeom prst="rect">
            <a:avLst/>
          </a:prstGeom>
          <a:noFill/>
          <a:ln>
            <a:noFill/>
          </a:ln>
        </p:spPr>
      </p:pic>
      <p:sp>
        <p:nvSpPr>
          <p:cNvPr id="35" name="Google Shape;35;p5"/>
          <p:cNvSpPr txBox="1">
            <a:spLocks noGrp="1"/>
          </p:cNvSpPr>
          <p:nvPr>
            <p:ph type="sldNum" idx="12"/>
          </p:nvPr>
        </p:nvSpPr>
        <p:spPr>
          <a:xfrm>
            <a:off x="8227786" y="4803547"/>
            <a:ext cx="58057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1pPr>
            <a:lvl2pPr marL="0" lvl="1" indent="0" algn="r">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2pPr>
            <a:lvl3pPr marL="0" lvl="2" indent="0" algn="r">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3pPr>
            <a:lvl4pPr marL="0" lvl="3" indent="0" algn="r">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4pPr>
            <a:lvl5pPr marL="0" lvl="4" indent="0" algn="r">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5pPr>
            <a:lvl6pPr marL="0" lvl="5" indent="0" algn="r">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6pPr>
            <a:lvl7pPr marL="0" lvl="6" indent="0" algn="r">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7pPr>
            <a:lvl8pPr marL="0" lvl="7" indent="0" algn="r">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8pPr>
            <a:lvl9pPr marL="0" lvl="8" indent="0" algn="r">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5"/>
          <p:cNvSpPr/>
          <p:nvPr/>
        </p:nvSpPr>
        <p:spPr>
          <a:xfrm>
            <a:off x="0" y="5112913"/>
            <a:ext cx="9144000" cy="50586"/>
          </a:xfrm>
          <a:prstGeom prst="rect">
            <a:avLst/>
          </a:prstGeom>
          <a:solidFill>
            <a:srgbClr val="3664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664AD"/>
              </a:solidFill>
              <a:latin typeface="Gill Sans"/>
              <a:ea typeface="Gill Sans"/>
              <a:cs typeface="Gill Sans"/>
              <a:sym typeface="Gill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wo Column)">
  <p:cSld name="Title and Content (Two Column)">
    <p:spTree>
      <p:nvGrpSpPr>
        <p:cNvPr id="1" name="Shape 37"/>
        <p:cNvGrpSpPr/>
        <p:nvPr/>
      </p:nvGrpSpPr>
      <p:grpSpPr>
        <a:xfrm>
          <a:off x="0" y="0"/>
          <a:ext cx="0" cy="0"/>
          <a:chOff x="0" y="0"/>
          <a:chExt cx="0" cy="0"/>
        </a:xfrm>
      </p:grpSpPr>
      <p:sp>
        <p:nvSpPr>
          <p:cNvPr id="38" name="Google Shape;38;p6"/>
          <p:cNvSpPr/>
          <p:nvPr/>
        </p:nvSpPr>
        <p:spPr>
          <a:xfrm>
            <a:off x="0" y="772583"/>
            <a:ext cx="9144000" cy="4370916"/>
          </a:xfrm>
          <a:prstGeom prst="rect">
            <a:avLst/>
          </a:prstGeom>
          <a:solidFill>
            <a:srgbClr val="3664AD">
              <a:alpha val="274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664AD"/>
              </a:solidFill>
              <a:latin typeface="Gill Sans"/>
              <a:ea typeface="Gill Sans"/>
              <a:cs typeface="Gill Sans"/>
              <a:sym typeface="Gill Sans"/>
            </a:endParaRPr>
          </a:p>
        </p:txBody>
      </p:sp>
      <p:sp>
        <p:nvSpPr>
          <p:cNvPr id="39" name="Google Shape;39;p6"/>
          <p:cNvSpPr txBox="1">
            <a:spLocks noGrp="1"/>
          </p:cNvSpPr>
          <p:nvPr>
            <p:ph type="title"/>
          </p:nvPr>
        </p:nvSpPr>
        <p:spPr>
          <a:xfrm>
            <a:off x="333993" y="159442"/>
            <a:ext cx="7893793" cy="4471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0" name="Google Shape;40;p6"/>
          <p:cNvPicPr preferRelativeResize="0"/>
          <p:nvPr/>
        </p:nvPicPr>
        <p:blipFill rotWithShape="1">
          <a:blip r:embed="rId2">
            <a:alphaModFix amt="6000"/>
          </a:blip>
          <a:srcRect l="17595"/>
          <a:stretch/>
        </p:blipFill>
        <p:spPr>
          <a:xfrm>
            <a:off x="0" y="775759"/>
            <a:ext cx="6393973" cy="4364562"/>
          </a:xfrm>
          <a:prstGeom prst="rect">
            <a:avLst/>
          </a:prstGeom>
          <a:noFill/>
          <a:ln>
            <a:noFill/>
          </a:ln>
        </p:spPr>
      </p:pic>
      <p:sp>
        <p:nvSpPr>
          <p:cNvPr id="41" name="Google Shape;41;p6"/>
          <p:cNvSpPr txBox="1">
            <a:spLocks noGrp="1"/>
          </p:cNvSpPr>
          <p:nvPr>
            <p:ph type="body" idx="1"/>
          </p:nvPr>
        </p:nvSpPr>
        <p:spPr>
          <a:xfrm>
            <a:off x="317500" y="943429"/>
            <a:ext cx="4115955" cy="3143194"/>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 name="Google Shape;42;p6"/>
          <p:cNvSpPr txBox="1">
            <a:spLocks noGrp="1"/>
          </p:cNvSpPr>
          <p:nvPr>
            <p:ph type="sldNum" idx="12"/>
          </p:nvPr>
        </p:nvSpPr>
        <p:spPr>
          <a:xfrm>
            <a:off x="8227786" y="4803547"/>
            <a:ext cx="58057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1pPr>
            <a:lvl2pPr marL="0" lvl="1" indent="0" algn="r">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2pPr>
            <a:lvl3pPr marL="0" lvl="2" indent="0" algn="r">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3pPr>
            <a:lvl4pPr marL="0" lvl="3" indent="0" algn="r">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4pPr>
            <a:lvl5pPr marL="0" lvl="4" indent="0" algn="r">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5pPr>
            <a:lvl6pPr marL="0" lvl="5" indent="0" algn="r">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6pPr>
            <a:lvl7pPr marL="0" lvl="6" indent="0" algn="r">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7pPr>
            <a:lvl8pPr marL="0" lvl="7" indent="0" algn="r">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8pPr>
            <a:lvl9pPr marL="0" lvl="8" indent="0" algn="r">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6"/>
          <p:cNvSpPr/>
          <p:nvPr/>
        </p:nvSpPr>
        <p:spPr>
          <a:xfrm>
            <a:off x="0" y="5112913"/>
            <a:ext cx="9144000" cy="50586"/>
          </a:xfrm>
          <a:prstGeom prst="rect">
            <a:avLst/>
          </a:prstGeom>
          <a:solidFill>
            <a:srgbClr val="3664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664AD"/>
              </a:solidFill>
              <a:latin typeface="Gill Sans"/>
              <a:ea typeface="Gill Sans"/>
              <a:cs typeface="Gill Sans"/>
              <a:sym typeface="Gill Sans"/>
            </a:endParaRPr>
          </a:p>
        </p:txBody>
      </p:sp>
      <p:sp>
        <p:nvSpPr>
          <p:cNvPr id="44" name="Google Shape;44;p6"/>
          <p:cNvSpPr txBox="1">
            <a:spLocks noGrp="1"/>
          </p:cNvSpPr>
          <p:nvPr>
            <p:ph type="body" idx="2"/>
          </p:nvPr>
        </p:nvSpPr>
        <p:spPr>
          <a:xfrm>
            <a:off x="4660652" y="943429"/>
            <a:ext cx="4115955" cy="3143194"/>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33993" y="148859"/>
            <a:ext cx="6862487" cy="44716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262626"/>
              </a:buClr>
              <a:buSzPts val="3000"/>
              <a:buFont typeface="Gill Sans"/>
              <a:buNone/>
              <a:defRPr sz="30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317500" y="943429"/>
            <a:ext cx="8369300" cy="3143194"/>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227786" y="4803547"/>
            <a:ext cx="58057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1pPr>
            <a:lvl2pPr marL="0" marR="0" lvl="1" indent="0" algn="r" rtl="0">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2pPr>
            <a:lvl3pPr marL="0" marR="0" lvl="2" indent="0" algn="r" rtl="0">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3pPr>
            <a:lvl4pPr marL="0" marR="0" lvl="3" indent="0" algn="r" rtl="0">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4pPr>
            <a:lvl5pPr marL="0" marR="0" lvl="4" indent="0" algn="r" rtl="0">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5pPr>
            <a:lvl6pPr marL="0" marR="0" lvl="5" indent="0" algn="r" rtl="0">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6pPr>
            <a:lvl7pPr marL="0" marR="0" lvl="6" indent="0" algn="r" rtl="0">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7pPr>
            <a:lvl8pPr marL="0" marR="0" lvl="7" indent="0" algn="r" rtl="0">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8pPr>
            <a:lvl9pPr marL="0" marR="0" lvl="8" indent="0" algn="r" rtl="0">
              <a:lnSpc>
                <a:spcPct val="100000"/>
              </a:lnSpc>
              <a:spcBef>
                <a:spcPts val="0"/>
              </a:spcBef>
              <a:spcAft>
                <a:spcPts val="0"/>
              </a:spcAft>
              <a:buNone/>
              <a:defRPr sz="1000" b="0" i="0" u="none" strike="noStrike" cap="none">
                <a:solidFill>
                  <a:srgbClr val="001F8E"/>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9" name="Google Shape;9;p1" descr="OpenMainframe_Logo_Pantone.png"/>
          <p:cNvPicPr preferRelativeResize="0"/>
          <p:nvPr/>
        </p:nvPicPr>
        <p:blipFill rotWithShape="1">
          <a:blip r:embed="rId7">
            <a:alphaModFix/>
          </a:blip>
          <a:srcRect r="80655" b="30187"/>
          <a:stretch/>
        </p:blipFill>
        <p:spPr>
          <a:xfrm>
            <a:off x="8306753" y="100724"/>
            <a:ext cx="469854" cy="518219"/>
          </a:xfrm>
          <a:prstGeom prst="rect">
            <a:avLst/>
          </a:prstGeom>
          <a:noFill/>
          <a:ln>
            <a:noFill/>
          </a:ln>
        </p:spPr>
      </p:pic>
      <p:pic>
        <p:nvPicPr>
          <p:cNvPr id="10" name="Google Shape;10;p1"/>
          <p:cNvPicPr preferRelativeResize="0"/>
          <p:nvPr/>
        </p:nvPicPr>
        <p:blipFill rotWithShape="1">
          <a:blip r:embed="rId8">
            <a:alphaModFix/>
          </a:blip>
          <a:srcRect/>
          <a:stretch/>
        </p:blipFill>
        <p:spPr>
          <a:xfrm>
            <a:off x="7426035" y="34251"/>
            <a:ext cx="651163" cy="65116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zowe/zlc/blob/master/process/ReleaseProcess.md#which-defects-are-deemed-critical-to-fix-in-lt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openmainframeproject/foundation/tree/master/zowe_conformanc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www.openmainframeproject.org/projects/zowe/conformance/terms-and-conditions" TargetMode="Externa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www.openmainframeproject.org/projects/zowe/conformance" TargetMode="Externa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hyperlink" Target="https://landscape.openmainframeproject.org/category=zowe-conformant&amp;format=card-mode&amp;grouping=category"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hyperlink" Target="https://openmainframeproject.org/projects/zowe/conformance"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hyperlink" Target="https://slack.openmainframeproject.org/" TargetMode="External"/><Relationship Id="rId4" Type="http://schemas.openxmlformats.org/officeDocument/2006/relationships/hyperlink" Target="https://www.openmainframeproject.org/projects/zowe/conformance/test-evaluation-guide"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lists.openmainframeproject.org/calendar"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s://lists.openmainframeproject.org/g/zowe-dev/ics/3109196/317992940/feed.ics"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medium.com/Zowe" TargetMode="External"/><Relationship Id="rId4" Type="http://schemas.openxmlformats.org/officeDocument/2006/relationships/hyperlink" Target="https://zowe.or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hyperlink" Target="https://community.openmainframeproject.org/" TargetMode="External"/><Relationship Id="rId13" Type="http://schemas.openxmlformats.org/officeDocument/2006/relationships/image" Target="../media/image48.png"/><Relationship Id="rId3" Type="http://schemas.openxmlformats.org/officeDocument/2006/relationships/hyperlink" Target="http://lists.openmainframeproject.org/" TargetMode="External"/><Relationship Id="rId7" Type="http://schemas.openxmlformats.org/officeDocument/2006/relationships/hyperlink" Target="https://www.openmainframeproject.org/meetup-program" TargetMode="External"/><Relationship Id="rId12"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hyperlink" Target="https://slack.openmainframeproject.org/" TargetMode="External"/><Relationship Id="rId11" Type="http://schemas.openxmlformats.org/officeDocument/2006/relationships/image" Target="../media/image46.png"/><Relationship Id="rId5" Type="http://schemas.openxmlformats.org/officeDocument/2006/relationships/hyperlink" Target="https://github.com/openmainframeproject/tsc" TargetMode="External"/><Relationship Id="rId10" Type="http://schemas.openxmlformats.org/officeDocument/2006/relationships/image" Target="../media/image45.png"/><Relationship Id="rId4" Type="http://schemas.openxmlformats.org/officeDocument/2006/relationships/hyperlink" Target="https://www.openmainframeproject.org/events" TargetMode="External"/><Relationship Id="rId9" Type="http://schemas.openxmlformats.org/officeDocument/2006/relationships/image" Target="../media/image44.png"/><Relationship Id="rId1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eclipse.org/legal/epl-2.0/"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hyperlink" Target="https://www.openmainframeproject.org/projects" TargetMode="External"/><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hyperlink" Target="https://l.openmainframeproject.org"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hyperlink" Target="https://www.linkedin.com/company/the-open-mainframe-project"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hyperlink" Target="https://twitter.com/OpenMFProject"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7"/>
          <p:cNvSpPr txBox="1">
            <a:spLocks noGrp="1"/>
          </p:cNvSpPr>
          <p:nvPr>
            <p:ph type="ctrTitle"/>
          </p:nvPr>
        </p:nvSpPr>
        <p:spPr>
          <a:xfrm>
            <a:off x="4553843" y="1643174"/>
            <a:ext cx="4185557" cy="131683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en-US">
                <a:latin typeface="Arial"/>
                <a:ea typeface="Arial"/>
                <a:cs typeface="Arial"/>
                <a:sym typeface="Arial"/>
              </a:rPr>
              <a:t>Zowe Overview</a:t>
            </a:r>
            <a:endParaRPr/>
          </a:p>
        </p:txBody>
      </p:sp>
      <p:sp>
        <p:nvSpPr>
          <p:cNvPr id="50" name="Google Shape;50;p7"/>
          <p:cNvSpPr txBox="1">
            <a:spLocks noGrp="1"/>
          </p:cNvSpPr>
          <p:nvPr>
            <p:ph type="subTitle" idx="1"/>
          </p:nvPr>
        </p:nvSpPr>
        <p:spPr>
          <a:xfrm>
            <a:off x="4571984" y="3005360"/>
            <a:ext cx="4185557" cy="60506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FFFFFF"/>
              </a:buClr>
              <a:buSzPts val="1800"/>
              <a:buNone/>
            </a:pPr>
            <a:endParaRPr i="0"/>
          </a:p>
        </p:txBody>
      </p:sp>
      <p:sp>
        <p:nvSpPr>
          <p:cNvPr id="51" name="Google Shape;51;p7"/>
          <p:cNvSpPr txBox="1"/>
          <p:nvPr/>
        </p:nvSpPr>
        <p:spPr>
          <a:xfrm>
            <a:off x="51893" y="4757221"/>
            <a:ext cx="10427855" cy="2616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100"/>
              <a:buFont typeface="Arial"/>
              <a:buNone/>
            </a:pPr>
            <a:r>
              <a:rPr lang="en-US" sz="1100" b="0" i="0" u="none" strike="noStrike" cap="none">
                <a:solidFill>
                  <a:srgbClr val="FFFFFF"/>
                </a:solidFill>
                <a:latin typeface="Arial"/>
                <a:ea typeface="Arial"/>
                <a:cs typeface="Arial"/>
                <a:sym typeface="Arial"/>
              </a:rPr>
              <a:t>Zowe™, the Zowe™ logo, and the Open Mainframe Project™ are trademarks of The Linux® Foundation</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16"/>
          <p:cNvSpPr txBox="1">
            <a:spLocks noGrp="1"/>
          </p:cNvSpPr>
          <p:nvPr>
            <p:ph type="ctrTitle"/>
          </p:nvPr>
        </p:nvSpPr>
        <p:spPr>
          <a:xfrm>
            <a:off x="4553843" y="1643174"/>
            <a:ext cx="4185557" cy="1316831"/>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rgbClr val="3664AD"/>
              </a:buClr>
              <a:buSzPts val="4200"/>
              <a:buFont typeface="Gill Sans"/>
              <a:buNone/>
            </a:pPr>
            <a:r>
              <a:rPr lang="en-US"/>
              <a:t>LTS Release Overview</a:t>
            </a:r>
            <a:endParaRPr/>
          </a:p>
        </p:txBody>
      </p:sp>
      <p:sp>
        <p:nvSpPr>
          <p:cNvPr id="336" name="Google Shape;336;p16"/>
          <p:cNvSpPr txBox="1">
            <a:spLocks noGrp="1"/>
          </p:cNvSpPr>
          <p:nvPr>
            <p:ph type="subTitle" idx="1"/>
          </p:nvPr>
        </p:nvSpPr>
        <p:spPr>
          <a:xfrm>
            <a:off x="4571984" y="3005360"/>
            <a:ext cx="4185557" cy="6050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7F7F7F"/>
              </a:buClr>
              <a:buSzPts val="1800"/>
              <a:buNone/>
            </a:pPr>
            <a:r>
              <a:rPr lang="en-US" dirty="0" smtClean="0"/>
              <a:t>Presenter name, title</a:t>
            </a:r>
            <a:endParaRPr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8"/>
          <p:cNvSpPr txBox="1">
            <a:spLocks noGrp="1"/>
          </p:cNvSpPr>
          <p:nvPr>
            <p:ph type="title"/>
          </p:nvPr>
        </p:nvSpPr>
        <p:spPr>
          <a:xfrm>
            <a:off x="333993" y="159442"/>
            <a:ext cx="7893793" cy="4471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700"/>
              <a:buFont typeface="Gill Sans"/>
              <a:buNone/>
            </a:pPr>
            <a:r>
              <a:rPr lang="en-US" dirty="0"/>
              <a:t>Why LTS?</a:t>
            </a:r>
            <a:endParaRPr sz="3300" dirty="0"/>
          </a:p>
        </p:txBody>
      </p:sp>
      <p:sp>
        <p:nvSpPr>
          <p:cNvPr id="366" name="Google Shape;366;p18"/>
          <p:cNvSpPr txBox="1">
            <a:spLocks noGrp="1"/>
          </p:cNvSpPr>
          <p:nvPr>
            <p:ph type="body" idx="1"/>
          </p:nvPr>
        </p:nvSpPr>
        <p:spPr>
          <a:xfrm>
            <a:off x="317500" y="943429"/>
            <a:ext cx="8369300" cy="3143194"/>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000"/>
              <a:buChar char="•"/>
            </a:pPr>
            <a:r>
              <a:rPr lang="en-US" dirty="0" smtClean="0"/>
              <a:t>Long-term support release</a:t>
            </a:r>
            <a:endParaRPr dirty="0"/>
          </a:p>
          <a:p>
            <a:pPr marL="342900" lvl="0" indent="-342900" algn="l" rtl="0">
              <a:spcBef>
                <a:spcPts val="400"/>
              </a:spcBef>
              <a:spcAft>
                <a:spcPts val="0"/>
              </a:spcAft>
              <a:buClr>
                <a:schemeClr val="dk1"/>
              </a:buClr>
              <a:buSzPts val="2000"/>
              <a:buChar char="•"/>
            </a:pPr>
            <a:r>
              <a:rPr lang="en-US" dirty="0" smtClean="0"/>
              <a:t>Address Critical Mainframe-centric Client Expectations</a:t>
            </a:r>
          </a:p>
          <a:p>
            <a:pPr marL="800100" lvl="1">
              <a:spcBef>
                <a:spcPts val="400"/>
              </a:spcBef>
              <a:buSzPts val="2000"/>
              <a:buFont typeface="Wingdings" panose="05000000000000000000" pitchFamily="2" charset="2"/>
              <a:buChar char="§"/>
            </a:pPr>
            <a:r>
              <a:rPr lang="en-US" dirty="0" smtClean="0"/>
              <a:t>Security</a:t>
            </a:r>
          </a:p>
          <a:p>
            <a:pPr marL="800100" lvl="1">
              <a:spcBef>
                <a:spcPts val="400"/>
              </a:spcBef>
              <a:buSzPts val="2000"/>
              <a:buFont typeface="Wingdings" panose="05000000000000000000" pitchFamily="2" charset="2"/>
              <a:buChar char="§"/>
            </a:pPr>
            <a:r>
              <a:rPr lang="en-US" dirty="0" smtClean="0"/>
              <a:t>Stability</a:t>
            </a:r>
          </a:p>
          <a:p>
            <a:pPr marL="800100" lvl="1">
              <a:spcBef>
                <a:spcPts val="400"/>
              </a:spcBef>
              <a:buSzPts val="2000"/>
              <a:buFont typeface="Wingdings" panose="05000000000000000000" pitchFamily="2" charset="2"/>
              <a:buChar char="§"/>
            </a:pPr>
            <a:r>
              <a:rPr lang="en-US" dirty="0" smtClean="0"/>
              <a:t>Interoperability</a:t>
            </a:r>
          </a:p>
          <a:p>
            <a:pPr marL="800100" lvl="1">
              <a:spcBef>
                <a:spcPts val="400"/>
              </a:spcBef>
              <a:buSzPts val="2000"/>
              <a:buFont typeface="Wingdings" panose="05000000000000000000" pitchFamily="2" charset="2"/>
              <a:buChar char="§"/>
            </a:pPr>
            <a:r>
              <a:rPr lang="en-US" dirty="0" smtClean="0"/>
              <a:t>Feature Deprecation Advanced Notice</a:t>
            </a:r>
          </a:p>
          <a:p>
            <a:pPr marL="800100" lvl="1">
              <a:spcBef>
                <a:spcPts val="400"/>
              </a:spcBef>
              <a:buSzPts val="2000"/>
              <a:buFont typeface="Wingdings" panose="05000000000000000000" pitchFamily="2" charset="2"/>
              <a:buChar char="§"/>
            </a:pPr>
            <a:r>
              <a:rPr lang="en-US" dirty="0" smtClean="0"/>
              <a:t>Dependable Support Timeline </a:t>
            </a:r>
            <a:endParaRPr dirty="0"/>
          </a:p>
        </p:txBody>
      </p:sp>
      <p:pic>
        <p:nvPicPr>
          <p:cNvPr id="2" name="Picture 1"/>
          <p:cNvPicPr>
            <a:picLocks noChangeAspect="1"/>
          </p:cNvPicPr>
          <p:nvPr/>
        </p:nvPicPr>
        <p:blipFill>
          <a:blip r:embed="rId3"/>
          <a:stretch>
            <a:fillRect/>
          </a:stretch>
        </p:blipFill>
        <p:spPr>
          <a:xfrm>
            <a:off x="1997411" y="3551590"/>
            <a:ext cx="6348209" cy="1070066"/>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9"/>
          <p:cNvSpPr txBox="1">
            <a:spLocks noGrp="1"/>
          </p:cNvSpPr>
          <p:nvPr>
            <p:ph type="title"/>
          </p:nvPr>
        </p:nvSpPr>
        <p:spPr>
          <a:xfrm>
            <a:off x="333993" y="159442"/>
            <a:ext cx="7893793" cy="4471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700"/>
              <a:buFont typeface="Gill Sans"/>
              <a:buNone/>
            </a:pPr>
            <a:r>
              <a:rPr lang="en-US" dirty="0"/>
              <a:t>Zowe LTS </a:t>
            </a:r>
            <a:r>
              <a:rPr lang="en-US" dirty="0" smtClean="0"/>
              <a:t>Release Policies</a:t>
            </a:r>
            <a:endParaRPr dirty="0"/>
          </a:p>
        </p:txBody>
      </p:sp>
      <p:sp>
        <p:nvSpPr>
          <p:cNvPr id="372" name="Google Shape;372;p19"/>
          <p:cNvSpPr txBox="1">
            <a:spLocks noGrp="1"/>
          </p:cNvSpPr>
          <p:nvPr>
            <p:ph type="body" idx="1"/>
          </p:nvPr>
        </p:nvSpPr>
        <p:spPr>
          <a:xfrm>
            <a:off x="317500" y="943425"/>
            <a:ext cx="8369400" cy="3367200"/>
          </a:xfrm>
          <a:prstGeom prst="rect">
            <a:avLst/>
          </a:prstGeom>
          <a:noFill/>
          <a:ln>
            <a:noFill/>
          </a:ln>
        </p:spPr>
        <p:txBody>
          <a:bodyPr spcFirstLastPara="1" wrap="square" lIns="91425" tIns="45700" rIns="91425" bIns="45700" anchor="t" anchorCtr="0">
            <a:noAutofit/>
          </a:bodyPr>
          <a:lstStyle/>
          <a:p>
            <a:pPr marL="342900" lvl="0" indent="-349250" algn="l" rtl="0">
              <a:lnSpc>
                <a:spcPct val="90000"/>
              </a:lnSpc>
              <a:spcBef>
                <a:spcPts val="0"/>
              </a:spcBef>
              <a:spcAft>
                <a:spcPts val="0"/>
              </a:spcAft>
              <a:buClr>
                <a:schemeClr val="dk1"/>
              </a:buClr>
              <a:buSzPts val="1800"/>
              <a:buChar char="•"/>
            </a:pPr>
            <a:r>
              <a:rPr lang="en-US" sz="1800" dirty="0" smtClean="0"/>
              <a:t>New (LTS) version introduction timeline</a:t>
            </a:r>
          </a:p>
          <a:p>
            <a:pPr marL="736600" lvl="1" indent="-285750">
              <a:lnSpc>
                <a:spcPct val="90000"/>
              </a:lnSpc>
              <a:spcBef>
                <a:spcPts val="0"/>
              </a:spcBef>
            </a:pPr>
            <a:r>
              <a:rPr lang="en-US" sz="1600" dirty="0" smtClean="0"/>
              <a:t>Community determined at </a:t>
            </a:r>
            <a:r>
              <a:rPr lang="en-US" sz="1600" dirty="0"/>
              <a:t>the beginning of each calendar </a:t>
            </a:r>
            <a:r>
              <a:rPr lang="en-US" sz="1600" dirty="0" smtClean="0"/>
              <a:t>year</a:t>
            </a:r>
            <a:endParaRPr sz="1600" dirty="0"/>
          </a:p>
          <a:p>
            <a:pPr marL="342900" lvl="0" indent="-234950" algn="l" rtl="0">
              <a:lnSpc>
                <a:spcPct val="90000"/>
              </a:lnSpc>
              <a:spcBef>
                <a:spcPts val="340"/>
              </a:spcBef>
              <a:spcAft>
                <a:spcPts val="0"/>
              </a:spcAft>
              <a:buClr>
                <a:schemeClr val="dk1"/>
              </a:buClr>
              <a:buSzPts val="1700"/>
              <a:buNone/>
            </a:pPr>
            <a:endParaRPr sz="1800" dirty="0"/>
          </a:p>
          <a:p>
            <a:pPr marL="342900" lvl="0" indent="-349250" algn="l" rtl="0">
              <a:lnSpc>
                <a:spcPct val="90000"/>
              </a:lnSpc>
              <a:spcBef>
                <a:spcPts val="340"/>
              </a:spcBef>
              <a:spcAft>
                <a:spcPts val="0"/>
              </a:spcAft>
              <a:buClr>
                <a:schemeClr val="dk1"/>
              </a:buClr>
              <a:buSzPts val="1800"/>
              <a:buChar char="•"/>
            </a:pPr>
            <a:r>
              <a:rPr lang="en-US" sz="1800" dirty="0" smtClean="0"/>
              <a:t>CURRENT Designation (~6 – 9 months)</a:t>
            </a:r>
          </a:p>
          <a:p>
            <a:pPr marL="800100" lvl="1" indent="-349250">
              <a:lnSpc>
                <a:spcPct val="90000"/>
              </a:lnSpc>
              <a:spcBef>
                <a:spcPts val="340"/>
              </a:spcBef>
            </a:pPr>
            <a:r>
              <a:rPr lang="en-US" sz="1600" dirty="0" smtClean="0"/>
              <a:t>“</a:t>
            </a:r>
            <a:r>
              <a:rPr lang="en-US" sz="1600" b="1" dirty="0"/>
              <a:t>Current</a:t>
            </a:r>
            <a:r>
              <a:rPr lang="en-US" sz="1600" dirty="0"/>
              <a:t>” </a:t>
            </a:r>
            <a:r>
              <a:rPr lang="en-US" sz="1600" dirty="0" smtClean="0"/>
              <a:t>signifies “cutting edge” release status</a:t>
            </a:r>
          </a:p>
          <a:p>
            <a:pPr marL="1257300" lvl="2" indent="-349250">
              <a:lnSpc>
                <a:spcPct val="90000"/>
              </a:lnSpc>
              <a:spcBef>
                <a:spcPts val="340"/>
              </a:spcBef>
            </a:pPr>
            <a:r>
              <a:rPr lang="en-US" sz="1400" dirty="0" smtClean="0"/>
              <a:t>May not be “stable”, i.e. (most-likely) includes breaking-changes</a:t>
            </a:r>
          </a:p>
          <a:p>
            <a:pPr marL="1257300" lvl="2" indent="-349250">
              <a:lnSpc>
                <a:spcPct val="90000"/>
              </a:lnSpc>
              <a:spcBef>
                <a:spcPts val="340"/>
              </a:spcBef>
            </a:pPr>
            <a:r>
              <a:rPr lang="en-US" sz="1400" dirty="0" smtClean="0"/>
              <a:t>Available to Zowe </a:t>
            </a:r>
            <a:r>
              <a:rPr lang="en-US" sz="1400" dirty="0"/>
              <a:t>consumers </a:t>
            </a:r>
            <a:r>
              <a:rPr lang="en-US" sz="1400" dirty="0" smtClean="0"/>
              <a:t>for early test</a:t>
            </a:r>
            <a:r>
              <a:rPr lang="en-US" sz="1400" dirty="0"/>
              <a:t>, </a:t>
            </a:r>
            <a:r>
              <a:rPr lang="en-US" sz="1400" dirty="0" smtClean="0"/>
              <a:t>feedback </a:t>
            </a:r>
            <a:r>
              <a:rPr lang="en-US" sz="1400" dirty="0"/>
              <a:t>and </a:t>
            </a:r>
            <a:r>
              <a:rPr lang="en-US" sz="1400" dirty="0" smtClean="0"/>
              <a:t>adjustments  </a:t>
            </a:r>
            <a:endParaRPr sz="1400" dirty="0"/>
          </a:p>
          <a:p>
            <a:pPr marL="342900" lvl="0" indent="-234950" algn="l" rtl="0">
              <a:lnSpc>
                <a:spcPct val="90000"/>
              </a:lnSpc>
              <a:spcBef>
                <a:spcPts val="340"/>
              </a:spcBef>
              <a:spcAft>
                <a:spcPts val="0"/>
              </a:spcAft>
              <a:buClr>
                <a:schemeClr val="dk1"/>
              </a:buClr>
              <a:buSzPts val="1700"/>
              <a:buNone/>
            </a:pPr>
            <a:endParaRPr sz="1800" dirty="0"/>
          </a:p>
          <a:p>
            <a:pPr marL="342900" lvl="0" indent="-349250" algn="l" rtl="0">
              <a:lnSpc>
                <a:spcPct val="90000"/>
              </a:lnSpc>
              <a:spcBef>
                <a:spcPts val="340"/>
              </a:spcBef>
              <a:spcAft>
                <a:spcPts val="0"/>
              </a:spcAft>
              <a:buClr>
                <a:schemeClr val="dk1"/>
              </a:buClr>
              <a:buSzPts val="1800"/>
              <a:buChar char="•"/>
            </a:pPr>
            <a:r>
              <a:rPr lang="en-US" sz="1800" dirty="0" smtClean="0"/>
              <a:t>ACTIVE and MAINTENANCE (LTS) Designations (~24 months total)</a:t>
            </a:r>
          </a:p>
          <a:p>
            <a:pPr marL="800100" lvl="1" indent="-349250">
              <a:lnSpc>
                <a:spcPct val="90000"/>
              </a:lnSpc>
              <a:spcBef>
                <a:spcPts val="340"/>
              </a:spcBef>
            </a:pPr>
            <a:r>
              <a:rPr lang="en-US" sz="1600" dirty="0" smtClean="0"/>
              <a:t>“</a:t>
            </a:r>
            <a:r>
              <a:rPr lang="en-US" sz="1600" b="1" dirty="0" smtClean="0"/>
              <a:t>Active LTS” </a:t>
            </a:r>
            <a:r>
              <a:rPr lang="en-US" sz="1600" dirty="0" smtClean="0"/>
              <a:t>signifies ready for </a:t>
            </a:r>
            <a:r>
              <a:rPr lang="en-US" sz="1600" dirty="0"/>
              <a:t>general </a:t>
            </a:r>
            <a:r>
              <a:rPr lang="en-US" sz="1600" dirty="0" smtClean="0"/>
              <a:t>use, continuous release delivery</a:t>
            </a:r>
          </a:p>
          <a:p>
            <a:pPr marL="1257300" lvl="2" indent="-349250">
              <a:lnSpc>
                <a:spcPct val="90000"/>
              </a:lnSpc>
              <a:spcBef>
                <a:spcPts val="340"/>
              </a:spcBef>
            </a:pPr>
            <a:r>
              <a:rPr lang="en-US" sz="1400" dirty="0" smtClean="0"/>
              <a:t>Occurs after CURRENT</a:t>
            </a:r>
          </a:p>
          <a:p>
            <a:pPr marL="1257300" lvl="2" indent="-349250">
              <a:lnSpc>
                <a:spcPct val="90000"/>
              </a:lnSpc>
              <a:spcBef>
                <a:spcPts val="340"/>
              </a:spcBef>
            </a:pPr>
            <a:r>
              <a:rPr lang="en-US" sz="1400" dirty="0" smtClean="0"/>
              <a:t>Releases may </a:t>
            </a:r>
            <a:r>
              <a:rPr lang="en-US" sz="1400" dirty="0"/>
              <a:t>contain </a:t>
            </a:r>
            <a:r>
              <a:rPr lang="en-US" sz="1400" dirty="0" smtClean="0"/>
              <a:t>fixes </a:t>
            </a:r>
            <a:r>
              <a:rPr lang="en-US" sz="1400" u="sng" dirty="0"/>
              <a:t>and</a:t>
            </a:r>
            <a:r>
              <a:rPr lang="en-US" sz="1400" dirty="0"/>
              <a:t> </a:t>
            </a:r>
            <a:r>
              <a:rPr lang="en-US" sz="1400" dirty="0" smtClean="0"/>
              <a:t>enhancements</a:t>
            </a:r>
          </a:p>
          <a:p>
            <a:pPr marL="1257300" lvl="2" indent="-349250">
              <a:lnSpc>
                <a:spcPct val="90000"/>
              </a:lnSpc>
              <a:spcBef>
                <a:spcPts val="340"/>
              </a:spcBef>
            </a:pPr>
            <a:r>
              <a:rPr lang="en-US" sz="1400" dirty="0" smtClean="0"/>
              <a:t>Duration may vary</a:t>
            </a:r>
          </a:p>
          <a:p>
            <a:pPr marL="800100" lvl="1" indent="-349250">
              <a:lnSpc>
                <a:spcPct val="90000"/>
              </a:lnSpc>
              <a:spcBef>
                <a:spcPts val="340"/>
              </a:spcBef>
            </a:pPr>
            <a:r>
              <a:rPr lang="en-US" sz="1600" dirty="0" smtClean="0"/>
              <a:t>“</a:t>
            </a:r>
            <a:r>
              <a:rPr lang="en-US" sz="1600" b="1" dirty="0" smtClean="0"/>
              <a:t>Maintenance LTS</a:t>
            </a:r>
            <a:r>
              <a:rPr lang="en-US" sz="1600" dirty="0" smtClean="0"/>
              <a:t>” signifies ready for general use, continuous release delivery</a:t>
            </a:r>
          </a:p>
          <a:p>
            <a:pPr marL="1257300" lvl="2" indent="-349250">
              <a:lnSpc>
                <a:spcPct val="90000"/>
              </a:lnSpc>
              <a:spcBef>
                <a:spcPts val="340"/>
              </a:spcBef>
            </a:pPr>
            <a:r>
              <a:rPr lang="en-US" sz="1400" dirty="0" smtClean="0"/>
              <a:t>Occurs after ACTIVE</a:t>
            </a:r>
          </a:p>
          <a:p>
            <a:pPr marL="1257300" lvl="2" indent="-349250">
              <a:lnSpc>
                <a:spcPct val="90000"/>
              </a:lnSpc>
              <a:spcBef>
                <a:spcPts val="340"/>
              </a:spcBef>
            </a:pPr>
            <a:r>
              <a:rPr lang="en-US" sz="1400" dirty="0" smtClean="0"/>
              <a:t>Releases contain ONLY fixes </a:t>
            </a:r>
            <a:endParaRPr dirty="0"/>
          </a:p>
        </p:txBody>
      </p:sp>
      <p:sp>
        <p:nvSpPr>
          <p:cNvPr id="373" name="Google Shape;373;p19"/>
          <p:cNvSpPr txBox="1">
            <a:spLocks noGrp="1"/>
          </p:cNvSpPr>
          <p:nvPr>
            <p:ph type="sldNum" idx="12"/>
          </p:nvPr>
        </p:nvSpPr>
        <p:spPr>
          <a:xfrm>
            <a:off x="8227786" y="4803547"/>
            <a:ext cx="58057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latin typeface="Gill Sans"/>
                <a:ea typeface="Gill Sans"/>
                <a:cs typeface="Gill Sans"/>
                <a:sym typeface="Gill Sans"/>
              </a:rPr>
              <a:t>12</a:t>
            </a:fld>
            <a:endParaRPr>
              <a:solidFill>
                <a:srgbClr val="000000"/>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0"/>
          <p:cNvSpPr txBox="1">
            <a:spLocks noGrp="1"/>
          </p:cNvSpPr>
          <p:nvPr>
            <p:ph type="title"/>
          </p:nvPr>
        </p:nvSpPr>
        <p:spPr>
          <a:xfrm>
            <a:off x="333993" y="159442"/>
            <a:ext cx="7893793" cy="4471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700"/>
              <a:buFont typeface="Gill Sans"/>
              <a:buNone/>
            </a:pPr>
            <a:r>
              <a:rPr lang="en-US" dirty="0" smtClean="0"/>
              <a:t>Additional LTS Considerations</a:t>
            </a:r>
            <a:endParaRPr dirty="0"/>
          </a:p>
        </p:txBody>
      </p:sp>
      <p:sp>
        <p:nvSpPr>
          <p:cNvPr id="379" name="Google Shape;379;p20"/>
          <p:cNvSpPr txBox="1">
            <a:spLocks noGrp="1"/>
          </p:cNvSpPr>
          <p:nvPr>
            <p:ph type="body" idx="1"/>
          </p:nvPr>
        </p:nvSpPr>
        <p:spPr>
          <a:xfrm>
            <a:off x="317500" y="943424"/>
            <a:ext cx="8369400" cy="3779100"/>
          </a:xfrm>
          <a:prstGeom prst="rect">
            <a:avLst/>
          </a:prstGeom>
          <a:noFill/>
          <a:ln>
            <a:noFill/>
          </a:ln>
        </p:spPr>
        <p:txBody>
          <a:bodyPr spcFirstLastPara="1" wrap="square" lIns="91425" tIns="45700" rIns="91425" bIns="45700" anchor="t" anchorCtr="0">
            <a:noAutofit/>
          </a:bodyPr>
          <a:lstStyle/>
          <a:p>
            <a:pPr marL="342900" lvl="0" indent="-254317" algn="l" rtl="0">
              <a:lnSpc>
                <a:spcPct val="80000"/>
              </a:lnSpc>
              <a:spcBef>
                <a:spcPts val="0"/>
              </a:spcBef>
              <a:spcAft>
                <a:spcPts val="0"/>
              </a:spcAft>
              <a:buClr>
                <a:schemeClr val="dk1"/>
              </a:buClr>
              <a:buSzPts val="1395"/>
              <a:buNone/>
            </a:pPr>
            <a:endParaRPr sz="1395" dirty="0">
              <a:solidFill>
                <a:srgbClr val="000000"/>
              </a:solidFill>
              <a:latin typeface="Gill Sans"/>
              <a:ea typeface="Gill Sans"/>
              <a:cs typeface="Gill Sans"/>
              <a:sym typeface="Gill Sans"/>
            </a:endParaRPr>
          </a:p>
          <a:p>
            <a:pPr marL="0" lvl="0" indent="0" algn="l" rtl="0">
              <a:lnSpc>
                <a:spcPct val="80000"/>
              </a:lnSpc>
              <a:spcBef>
                <a:spcPts val="279"/>
              </a:spcBef>
              <a:spcAft>
                <a:spcPts val="0"/>
              </a:spcAft>
              <a:buClr>
                <a:srgbClr val="000000"/>
              </a:buClr>
              <a:buSzPts val="1800"/>
              <a:buNone/>
            </a:pPr>
            <a:r>
              <a:rPr lang="en-US" sz="1800" dirty="0" smtClean="0">
                <a:solidFill>
                  <a:srgbClr val="000000"/>
                </a:solidFill>
              </a:rPr>
              <a:t>A Long-term Support Release:</a:t>
            </a:r>
          </a:p>
          <a:p>
            <a:pPr marL="285750" indent="-285750">
              <a:lnSpc>
                <a:spcPct val="80000"/>
              </a:lnSpc>
              <a:spcBef>
                <a:spcPts val="279"/>
              </a:spcBef>
              <a:buClr>
                <a:srgbClr val="000000"/>
              </a:buClr>
            </a:pPr>
            <a:r>
              <a:rPr lang="en-US" sz="1800" dirty="0" smtClean="0">
                <a:solidFill>
                  <a:srgbClr val="000000"/>
                </a:solidFill>
              </a:rPr>
              <a:t>Is effectively, t</a:t>
            </a:r>
            <a:r>
              <a:rPr lang="en-US" sz="1800" dirty="0" smtClean="0">
                <a:solidFill>
                  <a:srgbClr val="000000"/>
                </a:solidFill>
                <a:latin typeface="Gill Sans"/>
                <a:ea typeface="Gill Sans"/>
                <a:cs typeface="Gill Sans"/>
                <a:sym typeface="Gill Sans"/>
              </a:rPr>
              <a:t>he </a:t>
            </a:r>
            <a:r>
              <a:rPr lang="en-US" sz="1800" dirty="0">
                <a:solidFill>
                  <a:srgbClr val="000000"/>
                </a:solidFill>
                <a:latin typeface="Gill Sans"/>
                <a:ea typeface="Gill Sans"/>
                <a:cs typeface="Gill Sans"/>
                <a:sym typeface="Gill Sans"/>
              </a:rPr>
              <a:t>combination of </a:t>
            </a:r>
            <a:r>
              <a:rPr lang="en-US" sz="1800" b="1" dirty="0" smtClean="0">
                <a:solidFill>
                  <a:srgbClr val="000000"/>
                </a:solidFill>
                <a:latin typeface="Gill Sans"/>
                <a:ea typeface="Gill Sans"/>
                <a:cs typeface="Gill Sans"/>
                <a:sym typeface="Gill Sans"/>
              </a:rPr>
              <a:t>Active +</a:t>
            </a:r>
            <a:r>
              <a:rPr lang="en-US" sz="1800" dirty="0" smtClean="0">
                <a:solidFill>
                  <a:srgbClr val="000000"/>
                </a:solidFill>
                <a:latin typeface="Gill Sans"/>
                <a:ea typeface="Gill Sans"/>
                <a:cs typeface="Gill Sans"/>
                <a:sym typeface="Gill Sans"/>
              </a:rPr>
              <a:t> </a:t>
            </a:r>
            <a:r>
              <a:rPr lang="en-US" sz="1800" b="1" dirty="0">
                <a:solidFill>
                  <a:srgbClr val="000000"/>
                </a:solidFill>
                <a:latin typeface="Gill Sans"/>
                <a:ea typeface="Gill Sans"/>
                <a:cs typeface="Gill Sans"/>
                <a:sym typeface="Gill Sans"/>
              </a:rPr>
              <a:t>Maintenance </a:t>
            </a:r>
            <a:r>
              <a:rPr lang="en-US" sz="1800" dirty="0" smtClean="0">
                <a:solidFill>
                  <a:srgbClr val="000000"/>
                </a:solidFill>
                <a:latin typeface="Gill Sans"/>
                <a:ea typeface="Gill Sans"/>
                <a:cs typeface="Gill Sans"/>
                <a:sym typeface="Gill Sans"/>
              </a:rPr>
              <a:t>designated time periods</a:t>
            </a:r>
          </a:p>
          <a:p>
            <a:pPr marL="285750" indent="-285750">
              <a:lnSpc>
                <a:spcPct val="80000"/>
              </a:lnSpc>
              <a:spcBef>
                <a:spcPts val="279"/>
              </a:spcBef>
              <a:buClr>
                <a:srgbClr val="000000"/>
              </a:buClr>
            </a:pPr>
            <a:r>
              <a:rPr lang="en-US" sz="1800" dirty="0" smtClean="0">
                <a:solidFill>
                  <a:srgbClr val="000000"/>
                </a:solidFill>
                <a:latin typeface="Gill Sans"/>
                <a:ea typeface="Gill Sans"/>
                <a:cs typeface="Gill Sans"/>
                <a:sym typeface="Gill Sans"/>
              </a:rPr>
              <a:t>Provides </a:t>
            </a:r>
            <a:r>
              <a:rPr lang="en-US" sz="1800" dirty="0">
                <a:solidFill>
                  <a:srgbClr val="000000"/>
                </a:solidFill>
                <a:latin typeface="Gill Sans"/>
                <a:ea typeface="Gill Sans"/>
                <a:cs typeface="Gill Sans"/>
                <a:sym typeface="Gill Sans"/>
              </a:rPr>
              <a:t>two guarantees: </a:t>
            </a:r>
            <a:endParaRPr sz="1800" dirty="0"/>
          </a:p>
          <a:p>
            <a:pPr marL="685800" lvl="1" indent="-355917" algn="l" rtl="0">
              <a:lnSpc>
                <a:spcPct val="80000"/>
              </a:lnSpc>
              <a:spcBef>
                <a:spcPts val="279"/>
              </a:spcBef>
              <a:spcAft>
                <a:spcPts val="0"/>
              </a:spcAft>
              <a:buClr>
                <a:srgbClr val="000000"/>
              </a:buClr>
              <a:buSzPts val="1600"/>
              <a:buFont typeface="Calibri"/>
              <a:buAutoNum type="arabicPeriod"/>
            </a:pPr>
            <a:r>
              <a:rPr lang="en-US" sz="1600" dirty="0" smtClean="0">
                <a:solidFill>
                  <a:srgbClr val="000000"/>
                </a:solidFill>
                <a:latin typeface="Gill Sans"/>
                <a:ea typeface="Gill Sans"/>
                <a:cs typeface="Gill Sans"/>
                <a:sym typeface="Gill Sans"/>
              </a:rPr>
              <a:t>Critical* </a:t>
            </a:r>
            <a:r>
              <a:rPr lang="en-US" sz="1600" dirty="0">
                <a:solidFill>
                  <a:srgbClr val="000000"/>
                </a:solidFill>
                <a:latin typeface="Gill Sans"/>
                <a:ea typeface="Gill Sans"/>
                <a:cs typeface="Gill Sans"/>
                <a:sym typeface="Gill Sans"/>
              </a:rPr>
              <a:t>defects will be </a:t>
            </a:r>
            <a:r>
              <a:rPr lang="en-US" sz="1600" dirty="0" smtClean="0">
                <a:solidFill>
                  <a:srgbClr val="000000"/>
                </a:solidFill>
                <a:latin typeface="Gill Sans"/>
                <a:ea typeface="Gill Sans"/>
                <a:cs typeface="Gill Sans"/>
                <a:sym typeface="Gill Sans"/>
              </a:rPr>
              <a:t>fixed (*critical </a:t>
            </a:r>
            <a:r>
              <a:rPr lang="en-US" sz="1600" dirty="0">
                <a:solidFill>
                  <a:srgbClr val="000000"/>
                </a:solidFill>
                <a:latin typeface="Gill Sans"/>
                <a:ea typeface="Gill Sans"/>
                <a:cs typeface="Gill Sans"/>
                <a:sym typeface="Gill Sans"/>
              </a:rPr>
              <a:t>defect is </a:t>
            </a:r>
            <a:r>
              <a:rPr lang="en-US" sz="1600" dirty="0" smtClean="0">
                <a:solidFill>
                  <a:srgbClr val="000000"/>
                </a:solidFill>
                <a:latin typeface="Gill Sans"/>
                <a:ea typeface="Gill Sans"/>
                <a:cs typeface="Gill Sans"/>
                <a:sym typeface="Gill Sans"/>
              </a:rPr>
              <a:t>defined at </a:t>
            </a:r>
            <a:r>
              <a:rPr lang="en-US" sz="1600" u="sng" dirty="0" smtClean="0">
                <a:solidFill>
                  <a:schemeClr val="hlink"/>
                </a:solidFill>
                <a:latin typeface="Gill Sans"/>
                <a:ea typeface="Gill Sans"/>
                <a:cs typeface="Gill Sans"/>
                <a:sym typeface="Gill Sans"/>
                <a:hlinkClick r:id="rId3"/>
              </a:rPr>
              <a:t>zowe.org</a:t>
            </a:r>
            <a:r>
              <a:rPr lang="en-US" sz="1600" u="sng" dirty="0" smtClean="0">
                <a:solidFill>
                  <a:schemeClr val="hlink"/>
                </a:solidFill>
                <a:latin typeface="Gill Sans"/>
                <a:ea typeface="Gill Sans"/>
                <a:cs typeface="Gill Sans"/>
                <a:sym typeface="Gill Sans"/>
              </a:rPr>
              <a:t>)</a:t>
            </a:r>
            <a:endParaRPr sz="1600" dirty="0"/>
          </a:p>
          <a:p>
            <a:pPr marL="685800" lvl="1" indent="-355917" algn="l" rtl="0">
              <a:lnSpc>
                <a:spcPct val="80000"/>
              </a:lnSpc>
              <a:spcBef>
                <a:spcPts val="279"/>
              </a:spcBef>
              <a:spcAft>
                <a:spcPts val="0"/>
              </a:spcAft>
              <a:buClr>
                <a:srgbClr val="000000"/>
              </a:buClr>
              <a:buSzPts val="1600"/>
              <a:buFont typeface="Calibri"/>
              <a:buAutoNum type="arabicPeriod"/>
            </a:pPr>
            <a:r>
              <a:rPr lang="en-US" sz="1600" dirty="0" smtClean="0">
                <a:solidFill>
                  <a:srgbClr val="000000"/>
                </a:solidFill>
              </a:rPr>
              <a:t>The LTS-established, </a:t>
            </a:r>
            <a:r>
              <a:rPr lang="en-US" sz="1600" u="sng" dirty="0" smtClean="0">
                <a:solidFill>
                  <a:srgbClr val="000000"/>
                </a:solidFill>
              </a:rPr>
              <a:t>required</a:t>
            </a:r>
            <a:r>
              <a:rPr lang="en-US" sz="1600" dirty="0" smtClean="0">
                <a:solidFill>
                  <a:srgbClr val="000000"/>
                </a:solidFill>
                <a:latin typeface="Gill Sans"/>
                <a:ea typeface="Gill Sans"/>
                <a:cs typeface="Gill Sans"/>
                <a:sym typeface="Gill Sans"/>
              </a:rPr>
              <a:t> Conformance Criteria will not change</a:t>
            </a:r>
          </a:p>
          <a:p>
            <a:pPr marL="1072833" lvl="2" indent="-285750">
              <a:lnSpc>
                <a:spcPct val="80000"/>
              </a:lnSpc>
              <a:spcBef>
                <a:spcPts val="279"/>
              </a:spcBef>
              <a:buClr>
                <a:srgbClr val="000000"/>
              </a:buClr>
              <a:buSzPts val="1600"/>
              <a:buFont typeface="Wingdings" panose="05000000000000000000" pitchFamily="2" charset="2"/>
              <a:buChar char="§"/>
            </a:pPr>
            <a:r>
              <a:rPr lang="en-US" sz="1400" dirty="0" smtClean="0">
                <a:solidFill>
                  <a:srgbClr val="000000"/>
                </a:solidFill>
                <a:latin typeface="Gill Sans"/>
                <a:ea typeface="Gill Sans"/>
                <a:cs typeface="Gill Sans"/>
                <a:sym typeface="Gill Sans"/>
              </a:rPr>
              <a:t>Extenders </a:t>
            </a:r>
            <a:r>
              <a:rPr lang="en-US" sz="1400" dirty="0">
                <a:solidFill>
                  <a:srgbClr val="000000"/>
                </a:solidFill>
                <a:latin typeface="Gill Sans"/>
                <a:ea typeface="Gill Sans"/>
                <a:cs typeface="Gill Sans"/>
                <a:sym typeface="Gill Sans"/>
              </a:rPr>
              <a:t>who achieve Zowe conformance for the long-term support version will not need to modify their product (extension) </a:t>
            </a:r>
            <a:r>
              <a:rPr lang="en-US" sz="1400" dirty="0" smtClean="0">
                <a:solidFill>
                  <a:srgbClr val="000000"/>
                </a:solidFill>
                <a:latin typeface="Gill Sans"/>
                <a:ea typeface="Gill Sans"/>
                <a:cs typeface="Gill Sans"/>
                <a:sym typeface="Gill Sans"/>
              </a:rPr>
              <a:t>to ensure interoperability with </a:t>
            </a:r>
            <a:r>
              <a:rPr lang="en-US" sz="1400" dirty="0">
                <a:solidFill>
                  <a:srgbClr val="000000"/>
                </a:solidFill>
                <a:latin typeface="Gill Sans"/>
                <a:ea typeface="Gill Sans"/>
                <a:cs typeface="Gill Sans"/>
                <a:sym typeface="Gill Sans"/>
              </a:rPr>
              <a:t>the Zowe distributions </a:t>
            </a:r>
            <a:r>
              <a:rPr lang="en-US" sz="1400" dirty="0" smtClean="0">
                <a:solidFill>
                  <a:srgbClr val="000000"/>
                </a:solidFill>
                <a:latin typeface="Gill Sans"/>
                <a:ea typeface="Gill Sans"/>
                <a:cs typeface="Gill Sans"/>
                <a:sym typeface="Gill Sans"/>
              </a:rPr>
              <a:t>offered throughout the life of the long-term </a:t>
            </a:r>
            <a:r>
              <a:rPr lang="en-US" sz="1400" dirty="0">
                <a:solidFill>
                  <a:srgbClr val="000000"/>
                </a:solidFill>
                <a:latin typeface="Gill Sans"/>
                <a:ea typeface="Gill Sans"/>
                <a:cs typeface="Gill Sans"/>
                <a:sym typeface="Gill Sans"/>
              </a:rPr>
              <a:t>support </a:t>
            </a:r>
            <a:r>
              <a:rPr lang="en-US" sz="1400" dirty="0" smtClean="0">
                <a:solidFill>
                  <a:srgbClr val="000000"/>
                </a:solidFill>
                <a:latin typeface="Gill Sans"/>
                <a:ea typeface="Gill Sans"/>
                <a:cs typeface="Gill Sans"/>
                <a:sym typeface="Gill Sans"/>
              </a:rPr>
              <a:t>version  </a:t>
            </a:r>
            <a:endParaRPr sz="1400" dirty="0"/>
          </a:p>
          <a:p>
            <a:pPr marL="557213" lvl="1" indent="-125730" algn="l" rtl="0">
              <a:lnSpc>
                <a:spcPct val="80000"/>
              </a:lnSpc>
              <a:spcBef>
                <a:spcPts val="279"/>
              </a:spcBef>
              <a:spcAft>
                <a:spcPts val="0"/>
              </a:spcAft>
              <a:buClr>
                <a:schemeClr val="dk1"/>
              </a:buClr>
              <a:buSzPts val="1395"/>
              <a:buFont typeface="Arial"/>
              <a:buNone/>
            </a:pPr>
            <a:endParaRPr dirty="0">
              <a:solidFill>
                <a:srgbClr val="000000"/>
              </a:solidFill>
              <a:latin typeface="Gill Sans"/>
              <a:ea typeface="Gill Sans"/>
              <a:cs typeface="Gill Sans"/>
              <a:sym typeface="Gill Sans"/>
            </a:endParaRPr>
          </a:p>
          <a:p>
            <a:pPr marL="214313" lvl="0" indent="-240030" algn="l" rtl="0">
              <a:lnSpc>
                <a:spcPct val="80000"/>
              </a:lnSpc>
              <a:spcBef>
                <a:spcPts val="279"/>
              </a:spcBef>
              <a:spcAft>
                <a:spcPts val="0"/>
              </a:spcAft>
              <a:buClr>
                <a:srgbClr val="000000"/>
              </a:buClr>
              <a:buSzPts val="1800"/>
              <a:buFont typeface="Arial"/>
              <a:buChar char="•"/>
            </a:pPr>
            <a:r>
              <a:rPr lang="en-US" sz="1800" dirty="0" smtClean="0">
                <a:solidFill>
                  <a:srgbClr val="000000"/>
                </a:solidFill>
                <a:latin typeface="Gill Sans"/>
                <a:ea typeface="Gill Sans"/>
                <a:cs typeface="Gill Sans"/>
                <a:sym typeface="Gill Sans"/>
              </a:rPr>
              <a:t>Will remain supported for </a:t>
            </a:r>
            <a:r>
              <a:rPr lang="en-US" sz="1800" b="1" dirty="0" smtClean="0">
                <a:solidFill>
                  <a:srgbClr val="000000"/>
                </a:solidFill>
              </a:rPr>
              <a:t>at </a:t>
            </a:r>
            <a:r>
              <a:rPr lang="en-US" sz="1800" b="1" dirty="0">
                <a:solidFill>
                  <a:srgbClr val="000000"/>
                </a:solidFill>
              </a:rPr>
              <a:t>least 24 </a:t>
            </a:r>
            <a:r>
              <a:rPr lang="en-US" sz="1800" b="1" dirty="0" smtClean="0">
                <a:solidFill>
                  <a:srgbClr val="000000"/>
                </a:solidFill>
              </a:rPr>
              <a:t>months</a:t>
            </a:r>
            <a:endParaRPr sz="1800" dirty="0"/>
          </a:p>
          <a:p>
            <a:pPr marL="214313" lvl="0" indent="-125730" algn="l" rtl="0">
              <a:lnSpc>
                <a:spcPct val="80000"/>
              </a:lnSpc>
              <a:spcBef>
                <a:spcPts val="279"/>
              </a:spcBef>
              <a:spcAft>
                <a:spcPts val="0"/>
              </a:spcAft>
              <a:buClr>
                <a:schemeClr val="dk1"/>
              </a:buClr>
              <a:buSzPts val="1395"/>
              <a:buFont typeface="Arial"/>
              <a:buNone/>
            </a:pPr>
            <a:endParaRPr sz="1800" dirty="0">
              <a:solidFill>
                <a:srgbClr val="000000"/>
              </a:solidFill>
              <a:latin typeface="Gill Sans"/>
              <a:ea typeface="Gill Sans"/>
              <a:cs typeface="Gill Sans"/>
              <a:sym typeface="Gill Sans"/>
            </a:endParaRPr>
          </a:p>
          <a:p>
            <a:pPr marL="214313" lvl="0" indent="-240030" algn="l" rtl="0">
              <a:lnSpc>
                <a:spcPct val="80000"/>
              </a:lnSpc>
              <a:spcBef>
                <a:spcPts val="279"/>
              </a:spcBef>
              <a:spcAft>
                <a:spcPts val="0"/>
              </a:spcAft>
              <a:buClr>
                <a:srgbClr val="000000"/>
              </a:buClr>
              <a:buSzPts val="1800"/>
              <a:buFont typeface="Arial"/>
              <a:buChar char="•"/>
            </a:pPr>
            <a:r>
              <a:rPr lang="en-US" sz="1800" dirty="0" smtClean="0">
                <a:solidFill>
                  <a:srgbClr val="000000"/>
                </a:solidFill>
                <a:latin typeface="Gill Sans"/>
                <a:ea typeface="Gill Sans"/>
                <a:cs typeface="Gill Sans"/>
                <a:sym typeface="Gill Sans"/>
              </a:rPr>
              <a:t>Is the release designation recommended for Production application use</a:t>
            </a:r>
          </a:p>
          <a:p>
            <a:pPr marL="671513" lvl="1" indent="-240030">
              <a:lnSpc>
                <a:spcPct val="80000"/>
              </a:lnSpc>
              <a:spcBef>
                <a:spcPts val="279"/>
              </a:spcBef>
              <a:buClr>
                <a:srgbClr val="000000"/>
              </a:buClr>
            </a:pPr>
            <a:r>
              <a:rPr lang="en-US" sz="1600" dirty="0" smtClean="0">
                <a:solidFill>
                  <a:srgbClr val="000000"/>
                </a:solidFill>
                <a:latin typeface="Gill Sans"/>
                <a:ea typeface="Gill Sans"/>
                <a:cs typeface="Gill Sans"/>
                <a:sym typeface="Gill Sans"/>
              </a:rPr>
              <a:t>Extender </a:t>
            </a:r>
            <a:r>
              <a:rPr lang="en-US" sz="1600" dirty="0">
                <a:solidFill>
                  <a:srgbClr val="000000"/>
                </a:solidFill>
                <a:latin typeface="Gill Sans"/>
                <a:ea typeface="Gill Sans"/>
                <a:cs typeface="Gill Sans"/>
                <a:sym typeface="Gill Sans"/>
              </a:rPr>
              <a:t>products </a:t>
            </a:r>
            <a:r>
              <a:rPr lang="en-US" sz="1600" dirty="0" smtClean="0">
                <a:solidFill>
                  <a:srgbClr val="000000"/>
                </a:solidFill>
                <a:latin typeface="Gill Sans"/>
                <a:ea typeface="Gill Sans"/>
                <a:cs typeface="Gill Sans"/>
                <a:sym typeface="Gill Sans"/>
              </a:rPr>
              <a:t>remain functional</a:t>
            </a:r>
          </a:p>
          <a:p>
            <a:pPr marL="671513" lvl="1" indent="-240030">
              <a:lnSpc>
                <a:spcPct val="80000"/>
              </a:lnSpc>
              <a:spcBef>
                <a:spcPts val="279"/>
              </a:spcBef>
              <a:buClr>
                <a:srgbClr val="000000"/>
              </a:buClr>
            </a:pPr>
            <a:r>
              <a:rPr lang="en-US" sz="1600" dirty="0" smtClean="0">
                <a:solidFill>
                  <a:srgbClr val="000000"/>
                </a:solidFill>
              </a:rPr>
              <a:t>C</a:t>
            </a:r>
            <a:r>
              <a:rPr lang="en-US" sz="1600" dirty="0" smtClean="0">
                <a:solidFill>
                  <a:srgbClr val="000000"/>
                </a:solidFill>
                <a:latin typeface="Gill Sans"/>
                <a:ea typeface="Gill Sans"/>
                <a:cs typeface="Gill Sans"/>
                <a:sym typeface="Gill Sans"/>
              </a:rPr>
              <a:t>ommunity committed to </a:t>
            </a:r>
            <a:r>
              <a:rPr lang="en-US" sz="1600" dirty="0">
                <a:solidFill>
                  <a:srgbClr val="000000"/>
                </a:solidFill>
                <a:latin typeface="Gill Sans"/>
                <a:ea typeface="Gill Sans"/>
                <a:cs typeface="Gill Sans"/>
                <a:sym typeface="Gill Sans"/>
              </a:rPr>
              <a:t>fix critical </a:t>
            </a:r>
            <a:r>
              <a:rPr lang="en-US" sz="1600" dirty="0" smtClean="0">
                <a:solidFill>
                  <a:srgbClr val="000000"/>
                </a:solidFill>
                <a:latin typeface="Gill Sans"/>
                <a:ea typeface="Gill Sans"/>
                <a:cs typeface="Gill Sans"/>
                <a:sym typeface="Gill Sans"/>
              </a:rPr>
              <a:t>defects</a:t>
            </a:r>
            <a:endParaRPr sz="1600" dirty="0"/>
          </a:p>
          <a:p>
            <a:pPr marL="342900" lvl="0" indent="-244475" algn="l" rtl="0">
              <a:lnSpc>
                <a:spcPct val="80000"/>
              </a:lnSpc>
              <a:spcBef>
                <a:spcPts val="310"/>
              </a:spcBef>
              <a:spcAft>
                <a:spcPts val="0"/>
              </a:spcAft>
              <a:buClr>
                <a:schemeClr val="dk1"/>
              </a:buClr>
              <a:buSzPts val="1550"/>
              <a:buNone/>
            </a:pPr>
            <a:endParaRPr sz="1550" dirty="0"/>
          </a:p>
        </p:txBody>
      </p:sp>
      <p:sp>
        <p:nvSpPr>
          <p:cNvPr id="380" name="Google Shape;380;p20"/>
          <p:cNvSpPr txBox="1">
            <a:spLocks noGrp="1"/>
          </p:cNvSpPr>
          <p:nvPr>
            <p:ph type="sldNum" idx="12"/>
          </p:nvPr>
        </p:nvSpPr>
        <p:spPr>
          <a:xfrm>
            <a:off x="8227786" y="4803547"/>
            <a:ext cx="58057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latin typeface="Gill Sans"/>
                <a:ea typeface="Gill Sans"/>
                <a:cs typeface="Gill Sans"/>
                <a:sym typeface="Gill Sans"/>
              </a:rPr>
              <a:t>13</a:t>
            </a:fld>
            <a:endParaRPr>
              <a:solidFill>
                <a:srgbClr val="000000"/>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1"/>
          <p:cNvSpPr txBox="1">
            <a:spLocks noGrp="1"/>
          </p:cNvSpPr>
          <p:nvPr>
            <p:ph type="title"/>
          </p:nvPr>
        </p:nvSpPr>
        <p:spPr>
          <a:xfrm>
            <a:off x="333993" y="159442"/>
            <a:ext cx="7893793" cy="447164"/>
          </a:xfrm>
          <a:prstGeom prst="rect">
            <a:avLst/>
          </a:prstGeom>
          <a:noFill/>
          <a:ln>
            <a:noFill/>
          </a:ln>
        </p:spPr>
        <p:txBody>
          <a:bodyPr spcFirstLastPara="1" wrap="square" lIns="0" tIns="0" rIns="0" bIns="0" anchor="ctr" anchorCtr="0">
            <a:noAutofit/>
          </a:bodyPr>
          <a:lstStyle/>
          <a:p>
            <a:pPr marL="0" lvl="0" indent="0" algn="l" rtl="0">
              <a:lnSpc>
                <a:spcPct val="85000"/>
              </a:lnSpc>
              <a:spcBef>
                <a:spcPts val="0"/>
              </a:spcBef>
              <a:spcAft>
                <a:spcPts val="0"/>
              </a:spcAft>
              <a:buClr>
                <a:schemeClr val="dk2"/>
              </a:buClr>
              <a:buSzPts val="2800"/>
              <a:buFont typeface="Gill Sans"/>
              <a:buNone/>
            </a:pPr>
            <a:r>
              <a:rPr lang="en-US" dirty="0" smtClean="0"/>
              <a:t>LTS </a:t>
            </a:r>
            <a:r>
              <a:rPr lang="en-US" dirty="0"/>
              <a:t>Release Schedule</a:t>
            </a:r>
            <a:endParaRPr dirty="0"/>
          </a:p>
        </p:txBody>
      </p:sp>
      <p:pic>
        <p:nvPicPr>
          <p:cNvPr id="386" name="Google Shape;386;p21"/>
          <p:cNvPicPr preferRelativeResize="0"/>
          <p:nvPr/>
        </p:nvPicPr>
        <p:blipFill rotWithShape="1">
          <a:blip r:embed="rId3">
            <a:alphaModFix/>
          </a:blip>
          <a:srcRect/>
          <a:stretch/>
        </p:blipFill>
        <p:spPr>
          <a:xfrm>
            <a:off x="138545" y="1098463"/>
            <a:ext cx="8848437" cy="3104082"/>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387" name="Google Shape;387;p21"/>
          <p:cNvSpPr/>
          <p:nvPr/>
        </p:nvSpPr>
        <p:spPr>
          <a:xfrm>
            <a:off x="4391569" y="2884413"/>
            <a:ext cx="841897"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chemeClr val="lt1"/>
                </a:solidFill>
                <a:latin typeface="Gill Sans"/>
                <a:ea typeface="Gill Sans"/>
                <a:cs typeface="Gill Sans"/>
                <a:sym typeface="Gill Sans"/>
              </a:rPr>
              <a:t>Active LTS</a:t>
            </a:r>
            <a:endParaRPr/>
          </a:p>
        </p:txBody>
      </p:sp>
      <p:sp>
        <p:nvSpPr>
          <p:cNvPr id="388" name="Google Shape;388;p21"/>
          <p:cNvSpPr txBox="1"/>
          <p:nvPr/>
        </p:nvSpPr>
        <p:spPr>
          <a:xfrm>
            <a:off x="6858000" y="4826480"/>
            <a:ext cx="2057400" cy="13716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000" b="0" i="0" u="none" strike="noStrike" cap="none">
                <a:solidFill>
                  <a:srgbClr val="000000"/>
                </a:solidFill>
                <a:latin typeface="Gill Sans"/>
                <a:ea typeface="Gill Sans"/>
                <a:cs typeface="Gill Sans"/>
                <a:sym typeface="Gill Sans"/>
              </a:rPr>
              <a:t>14</a:t>
            </a:fld>
            <a:endParaRPr sz="1000" b="0" i="0" u="none" strike="noStrike" cap="none">
              <a:solidFill>
                <a:srgbClr val="000000"/>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22"/>
          <p:cNvPicPr preferRelativeResize="0"/>
          <p:nvPr/>
        </p:nvPicPr>
        <p:blipFill rotWithShape="1">
          <a:blip r:embed="rId3">
            <a:alphaModFix/>
          </a:blip>
          <a:srcRect/>
          <a:stretch/>
        </p:blipFill>
        <p:spPr>
          <a:xfrm>
            <a:off x="144142" y="745220"/>
            <a:ext cx="6385967" cy="4102716"/>
          </a:xfrm>
          <a:prstGeom prst="rect">
            <a:avLst/>
          </a:prstGeom>
          <a:noFill/>
          <a:ln>
            <a:noFill/>
          </a:ln>
        </p:spPr>
      </p:pic>
      <p:sp>
        <p:nvSpPr>
          <p:cNvPr id="394" name="Google Shape;394;p22"/>
          <p:cNvSpPr txBox="1">
            <a:spLocks noGrp="1"/>
          </p:cNvSpPr>
          <p:nvPr>
            <p:ph type="title"/>
          </p:nvPr>
        </p:nvSpPr>
        <p:spPr>
          <a:xfrm>
            <a:off x="333993" y="159442"/>
            <a:ext cx="7893793" cy="4471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700"/>
              <a:buFont typeface="Gill Sans"/>
              <a:buNone/>
            </a:pPr>
            <a:r>
              <a:rPr lang="en-US" dirty="0" smtClean="0"/>
              <a:t>LTS additional </a:t>
            </a:r>
            <a:r>
              <a:rPr lang="en-US" dirty="0"/>
              <a:t>information </a:t>
            </a:r>
            <a:endParaRPr dirty="0"/>
          </a:p>
        </p:txBody>
      </p:sp>
      <p:sp>
        <p:nvSpPr>
          <p:cNvPr id="395" name="Google Shape;395;p22"/>
          <p:cNvSpPr/>
          <p:nvPr/>
        </p:nvSpPr>
        <p:spPr>
          <a:xfrm>
            <a:off x="1308000" y="745225"/>
            <a:ext cx="1315800" cy="2613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22"/>
          <p:cNvPicPr preferRelativeResize="0"/>
          <p:nvPr/>
        </p:nvPicPr>
        <p:blipFill>
          <a:blip r:embed="rId4">
            <a:alphaModFix/>
          </a:blip>
          <a:stretch>
            <a:fillRect/>
          </a:stretch>
        </p:blipFill>
        <p:spPr>
          <a:xfrm>
            <a:off x="2737884" y="1803925"/>
            <a:ext cx="5916142" cy="3339575"/>
          </a:xfrm>
          <a:prstGeom prst="rect">
            <a:avLst/>
          </a:prstGeom>
          <a:noFill/>
          <a:ln>
            <a:noFill/>
          </a:ln>
        </p:spPr>
      </p:pic>
      <p:sp>
        <p:nvSpPr>
          <p:cNvPr id="397" name="Google Shape;397;p22"/>
          <p:cNvSpPr/>
          <p:nvPr/>
        </p:nvSpPr>
        <p:spPr>
          <a:xfrm>
            <a:off x="2959075" y="4746625"/>
            <a:ext cx="924900" cy="447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7"/>
          <p:cNvSpPr txBox="1">
            <a:spLocks noGrp="1"/>
          </p:cNvSpPr>
          <p:nvPr>
            <p:ph type="title"/>
          </p:nvPr>
        </p:nvSpPr>
        <p:spPr>
          <a:xfrm>
            <a:off x="333993" y="159442"/>
            <a:ext cx="7893793" cy="4471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700"/>
              <a:buFont typeface="Gill Sans"/>
              <a:buNone/>
            </a:pPr>
            <a:r>
              <a:rPr lang="en-US" sz="2700" dirty="0" smtClean="0"/>
              <a:t>V</a:t>
            </a:r>
            <a:r>
              <a:rPr lang="en-US" sz="2700" dirty="0" smtClean="0">
                <a:latin typeface="+mj-lt"/>
              </a:rPr>
              <a:t>1</a:t>
            </a:r>
            <a:r>
              <a:rPr lang="en-US" sz="2700" dirty="0" smtClean="0"/>
              <a:t> LTS Key Deliverable:  Packaging </a:t>
            </a:r>
            <a:r>
              <a:rPr lang="en-US" sz="2700" dirty="0"/>
              <a:t>and </a:t>
            </a:r>
            <a:r>
              <a:rPr lang="en-US" sz="2700" dirty="0" smtClean="0"/>
              <a:t>install</a:t>
            </a:r>
            <a:endParaRPr dirty="0"/>
          </a:p>
        </p:txBody>
      </p:sp>
      <p:sp>
        <p:nvSpPr>
          <p:cNvPr id="343" name="Google Shape;343;p17"/>
          <p:cNvSpPr txBox="1">
            <a:spLocks noGrp="1"/>
          </p:cNvSpPr>
          <p:nvPr>
            <p:ph type="sldNum" idx="12"/>
          </p:nvPr>
        </p:nvSpPr>
        <p:spPr>
          <a:xfrm>
            <a:off x="8227786" y="4803547"/>
            <a:ext cx="58057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t>16</a:t>
            </a:fld>
            <a:endParaRPr/>
          </a:p>
        </p:txBody>
      </p:sp>
      <p:sp>
        <p:nvSpPr>
          <p:cNvPr id="344" name="Google Shape;344;p17"/>
          <p:cNvSpPr/>
          <p:nvPr/>
        </p:nvSpPr>
        <p:spPr>
          <a:xfrm>
            <a:off x="8097117" y="4901912"/>
            <a:ext cx="849457" cy="14807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Gill Sans"/>
              <a:ea typeface="Gill Sans"/>
              <a:cs typeface="Gill Sans"/>
              <a:sym typeface="Gill Sans"/>
            </a:endParaRPr>
          </a:p>
        </p:txBody>
      </p:sp>
      <p:sp>
        <p:nvSpPr>
          <p:cNvPr id="345" name="Google Shape;345;p17"/>
          <p:cNvSpPr/>
          <p:nvPr/>
        </p:nvSpPr>
        <p:spPr>
          <a:xfrm>
            <a:off x="190934" y="3608466"/>
            <a:ext cx="4286250" cy="1376106"/>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None/>
            </a:pPr>
            <a:endParaRPr sz="1050" b="0" i="0" u="none" strike="noStrike" cap="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None/>
            </a:pPr>
            <a:endParaRPr sz="1050" b="0" i="0" u="none" strike="noStrike" cap="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None/>
            </a:pPr>
            <a:endParaRPr sz="1050" b="0" i="0" u="none" strike="noStrike" cap="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None/>
            </a:pPr>
            <a:endParaRPr sz="1050" b="0" i="0" u="none" strike="noStrike" cap="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None/>
            </a:pPr>
            <a:r>
              <a:rPr lang="en-US" sz="1050" b="0" i="0" u="none" strike="noStrike" cap="none">
                <a:solidFill>
                  <a:schemeClr val="lt1"/>
                </a:solidFill>
                <a:latin typeface="Gill Sans"/>
                <a:ea typeface="Gill Sans"/>
                <a:cs typeface="Gill Sans"/>
                <a:sym typeface="Gill Sans"/>
              </a:rPr>
              <a:t>Customer z/OS LPAR</a:t>
            </a:r>
            <a:endParaRPr/>
          </a:p>
        </p:txBody>
      </p:sp>
      <p:sp>
        <p:nvSpPr>
          <p:cNvPr id="346" name="Google Shape;346;p17"/>
          <p:cNvSpPr/>
          <p:nvPr/>
        </p:nvSpPr>
        <p:spPr>
          <a:xfrm>
            <a:off x="1256001" y="1947300"/>
            <a:ext cx="1945698" cy="1376106"/>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0" i="0" u="none" strike="noStrike" cap="none" dirty="0">
                <a:solidFill>
                  <a:schemeClr val="lt1"/>
                </a:solidFill>
                <a:latin typeface="Gill Sans"/>
                <a:ea typeface="Gill Sans"/>
                <a:cs typeface="Gill Sans"/>
                <a:sym typeface="Gill Sans"/>
              </a:rPr>
              <a:t>Zowe.org </a:t>
            </a:r>
            <a:endParaRPr dirty="0"/>
          </a:p>
          <a:p>
            <a:pPr marL="0" marR="0" lvl="0" indent="0" algn="ctr" rtl="0">
              <a:lnSpc>
                <a:spcPct val="100000"/>
              </a:lnSpc>
              <a:spcBef>
                <a:spcPts val="0"/>
              </a:spcBef>
              <a:spcAft>
                <a:spcPts val="0"/>
              </a:spcAft>
              <a:buNone/>
            </a:pPr>
            <a:r>
              <a:rPr lang="en-US" sz="1050" b="0" i="0" u="none" strike="noStrike" cap="none" dirty="0">
                <a:solidFill>
                  <a:schemeClr val="lt1"/>
                </a:solidFill>
                <a:latin typeface="Gill Sans"/>
                <a:ea typeface="Gill Sans"/>
                <a:cs typeface="Gill Sans"/>
                <a:sym typeface="Gill Sans"/>
              </a:rPr>
              <a:t>Convenience </a:t>
            </a:r>
            <a:r>
              <a:rPr lang="en-US" sz="1050" b="0" i="0" u="none" strike="noStrike" cap="none" dirty="0" smtClean="0">
                <a:solidFill>
                  <a:schemeClr val="lt1"/>
                </a:solidFill>
                <a:latin typeface="Gill Sans"/>
                <a:ea typeface="Gill Sans"/>
                <a:cs typeface="Gill Sans"/>
                <a:sym typeface="Gill Sans"/>
              </a:rPr>
              <a:t>Build</a:t>
            </a:r>
          </a:p>
          <a:p>
            <a:pPr marL="0" marR="0" lvl="0" indent="0" algn="ctr" rtl="0">
              <a:lnSpc>
                <a:spcPct val="100000"/>
              </a:lnSpc>
              <a:spcBef>
                <a:spcPts val="0"/>
              </a:spcBef>
              <a:spcAft>
                <a:spcPts val="0"/>
              </a:spcAft>
              <a:buNone/>
            </a:pPr>
            <a:r>
              <a:rPr lang="en-US" sz="1050" b="0" i="0" u="none" strike="noStrike" cap="none" dirty="0" smtClean="0">
                <a:solidFill>
                  <a:schemeClr val="lt1"/>
                </a:solidFill>
                <a:latin typeface="Gill Sans"/>
                <a:ea typeface="Gill Sans"/>
                <a:cs typeface="Gill Sans"/>
                <a:sym typeface="Gill Sans"/>
              </a:rPr>
              <a:t> (</a:t>
            </a:r>
            <a:r>
              <a:rPr lang="en-US" sz="1050" dirty="0">
                <a:solidFill>
                  <a:schemeClr val="lt1"/>
                </a:solidFill>
                <a:latin typeface="Gill Sans"/>
                <a:ea typeface="Gill Sans"/>
                <a:cs typeface="Gill Sans"/>
                <a:sym typeface="Gill Sans"/>
              </a:rPr>
              <a:t>Z</a:t>
            </a:r>
            <a:r>
              <a:rPr lang="en-US" sz="1050" b="0" i="0" u="none" strike="noStrike" cap="none" dirty="0" smtClean="0">
                <a:solidFill>
                  <a:schemeClr val="lt1"/>
                </a:solidFill>
                <a:latin typeface="Gill Sans"/>
                <a:ea typeface="Gill Sans"/>
                <a:cs typeface="Gill Sans"/>
                <a:sym typeface="Gill Sans"/>
              </a:rPr>
              <a:t>owe </a:t>
            </a:r>
            <a:r>
              <a:rPr lang="en-US" sz="1050" b="0" i="0" u="none" strike="noStrike" cap="none" dirty="0">
                <a:solidFill>
                  <a:schemeClr val="lt1"/>
                </a:solidFill>
                <a:latin typeface="Gill Sans"/>
                <a:ea typeface="Gill Sans"/>
                <a:cs typeface="Gill Sans"/>
                <a:sym typeface="Gill Sans"/>
              </a:rPr>
              <a:t>release</a:t>
            </a:r>
            <a:r>
              <a:rPr lang="en-US" sz="1050" b="0" i="0" u="none" strike="noStrike" cap="none" dirty="0" smtClean="0">
                <a:solidFill>
                  <a:schemeClr val="lt1"/>
                </a:solidFill>
                <a:latin typeface="Gill Sans"/>
                <a:ea typeface="Gill Sans"/>
                <a:cs typeface="Gill Sans"/>
                <a:sym typeface="Gill Sans"/>
              </a:rPr>
              <a:t>)</a:t>
            </a:r>
          </a:p>
          <a:p>
            <a:pPr marL="0" marR="0" lvl="0" indent="0" algn="ctr" rtl="0">
              <a:lnSpc>
                <a:spcPct val="100000"/>
              </a:lnSpc>
              <a:spcBef>
                <a:spcPts val="0"/>
              </a:spcBef>
              <a:spcAft>
                <a:spcPts val="0"/>
              </a:spcAft>
              <a:buNone/>
            </a:pPr>
            <a:r>
              <a:rPr lang="en-US" sz="1050" b="0" i="0" u="none" strike="noStrike" cap="none" dirty="0" smtClean="0">
                <a:solidFill>
                  <a:schemeClr val="lt1"/>
                </a:solidFill>
                <a:latin typeface="Gill Sans"/>
                <a:ea typeface="Gill Sans"/>
                <a:cs typeface="Gill Sans"/>
                <a:sym typeface="Gill Sans"/>
              </a:rPr>
              <a:t> </a:t>
            </a:r>
            <a:endParaRPr dirty="0"/>
          </a:p>
          <a:p>
            <a:pPr marL="214313" marR="0" lvl="0" indent="-214313" algn="l" rtl="0">
              <a:lnSpc>
                <a:spcPct val="100000"/>
              </a:lnSpc>
              <a:spcBef>
                <a:spcPts val="0"/>
              </a:spcBef>
              <a:spcAft>
                <a:spcPts val="0"/>
              </a:spcAft>
              <a:buClr>
                <a:schemeClr val="lt1"/>
              </a:buClr>
              <a:buSzPts val="1050"/>
              <a:buFont typeface="Arial"/>
              <a:buChar char="-"/>
            </a:pPr>
            <a:r>
              <a:rPr lang="en-US" sz="1050" b="0" i="0" u="none" strike="noStrike" cap="none" dirty="0">
                <a:solidFill>
                  <a:schemeClr val="lt1"/>
                </a:solidFill>
                <a:latin typeface="Gill Sans"/>
                <a:ea typeface="Gill Sans"/>
                <a:cs typeface="Gill Sans"/>
                <a:sym typeface="Gill Sans"/>
              </a:rPr>
              <a:t>Pax file format</a:t>
            </a:r>
            <a:endParaRPr dirty="0"/>
          </a:p>
          <a:p>
            <a:pPr marL="214313" marR="0" lvl="0" indent="-214313" algn="l" rtl="0">
              <a:lnSpc>
                <a:spcPct val="100000"/>
              </a:lnSpc>
              <a:spcBef>
                <a:spcPts val="0"/>
              </a:spcBef>
              <a:spcAft>
                <a:spcPts val="0"/>
              </a:spcAft>
              <a:buClr>
                <a:schemeClr val="lt1"/>
              </a:buClr>
              <a:buSzPts val="1050"/>
              <a:buFont typeface="Arial"/>
              <a:buChar char="-"/>
            </a:pPr>
            <a:r>
              <a:rPr lang="en-US" sz="1050" b="0" i="0" u="none" strike="noStrike" cap="none" dirty="0">
                <a:solidFill>
                  <a:schemeClr val="lt1"/>
                </a:solidFill>
                <a:latin typeface="Gill Sans"/>
                <a:ea typeface="Gill Sans"/>
                <a:cs typeface="Gill Sans"/>
                <a:sym typeface="Gill Sans"/>
              </a:rPr>
              <a:t>SMP/E format </a:t>
            </a:r>
            <a:endParaRPr dirty="0"/>
          </a:p>
          <a:p>
            <a:pPr marL="214313" marR="0" lvl="0" indent="-214313" algn="l" rtl="0">
              <a:lnSpc>
                <a:spcPct val="100000"/>
              </a:lnSpc>
              <a:spcBef>
                <a:spcPts val="0"/>
              </a:spcBef>
              <a:spcAft>
                <a:spcPts val="0"/>
              </a:spcAft>
              <a:buClr>
                <a:schemeClr val="lt1"/>
              </a:buClr>
              <a:buSzPts val="1050"/>
              <a:buFont typeface="Arial"/>
              <a:buChar char="-"/>
            </a:pPr>
            <a:r>
              <a:rPr lang="en-US" sz="1050" b="0" i="0" u="none" strike="noStrike" cap="none" dirty="0">
                <a:solidFill>
                  <a:schemeClr val="lt1"/>
                </a:solidFill>
                <a:latin typeface="Gill Sans"/>
                <a:ea typeface="Gill Sans"/>
                <a:cs typeface="Gill Sans"/>
                <a:sym typeface="Gill Sans"/>
              </a:rPr>
              <a:t>Future releases=PTFs</a:t>
            </a:r>
            <a:endParaRPr dirty="0"/>
          </a:p>
        </p:txBody>
      </p:sp>
      <p:sp>
        <p:nvSpPr>
          <p:cNvPr id="347" name="Google Shape;347;p17"/>
          <p:cNvSpPr txBox="1"/>
          <p:nvPr/>
        </p:nvSpPr>
        <p:spPr>
          <a:xfrm>
            <a:off x="1427452" y="1575583"/>
            <a:ext cx="1496291" cy="25391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Gill Sans"/>
                <a:ea typeface="Gill Sans"/>
                <a:cs typeface="Gill Sans"/>
                <a:sym typeface="Gill Sans"/>
              </a:rPr>
              <a:t>NOW </a:t>
            </a:r>
            <a:endParaRPr/>
          </a:p>
        </p:txBody>
      </p:sp>
      <p:sp>
        <p:nvSpPr>
          <p:cNvPr id="348" name="Google Shape;348;p17"/>
          <p:cNvSpPr/>
          <p:nvPr/>
        </p:nvSpPr>
        <p:spPr>
          <a:xfrm>
            <a:off x="590983" y="3646997"/>
            <a:ext cx="3460172" cy="388922"/>
          </a:xfrm>
          <a:prstGeom prst="rect">
            <a:avLst/>
          </a:prstGeom>
          <a:solidFill>
            <a:schemeClr val="dk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0" i="0" u="none" strike="noStrike" cap="none">
                <a:solidFill>
                  <a:schemeClr val="lt1"/>
                </a:solidFill>
                <a:latin typeface="Gill Sans"/>
                <a:ea typeface="Gill Sans"/>
                <a:cs typeface="Gill Sans"/>
                <a:sym typeface="Gill Sans"/>
              </a:rPr>
              <a:t>Single Zowe instance   </a:t>
            </a:r>
            <a:endParaRPr/>
          </a:p>
        </p:txBody>
      </p:sp>
      <p:sp>
        <p:nvSpPr>
          <p:cNvPr id="349" name="Google Shape;349;p17"/>
          <p:cNvSpPr/>
          <p:nvPr/>
        </p:nvSpPr>
        <p:spPr>
          <a:xfrm>
            <a:off x="3526417" y="1613698"/>
            <a:ext cx="1122218" cy="67021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0" i="0" u="none" strike="noStrike" cap="none">
                <a:solidFill>
                  <a:schemeClr val="lt1"/>
                </a:solidFill>
                <a:latin typeface="Gill Sans"/>
                <a:ea typeface="Gill Sans"/>
                <a:cs typeface="Gill Sans"/>
                <a:sym typeface="Gill Sans"/>
              </a:rPr>
              <a:t>Vendor Distribution 1</a:t>
            </a:r>
            <a:endParaRPr/>
          </a:p>
        </p:txBody>
      </p:sp>
      <p:sp>
        <p:nvSpPr>
          <p:cNvPr id="350" name="Google Shape;350;p17"/>
          <p:cNvSpPr/>
          <p:nvPr/>
        </p:nvSpPr>
        <p:spPr>
          <a:xfrm>
            <a:off x="3788786" y="1873552"/>
            <a:ext cx="1122218" cy="67021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0" i="0" u="none" strike="noStrike" cap="none">
                <a:solidFill>
                  <a:schemeClr val="lt1"/>
                </a:solidFill>
                <a:latin typeface="Gill Sans"/>
                <a:ea typeface="Gill Sans"/>
                <a:cs typeface="Gill Sans"/>
                <a:sym typeface="Gill Sans"/>
              </a:rPr>
              <a:t>Vendor Distribution 1</a:t>
            </a:r>
            <a:endParaRPr/>
          </a:p>
        </p:txBody>
      </p:sp>
      <p:sp>
        <p:nvSpPr>
          <p:cNvPr id="351" name="Google Shape;351;p17"/>
          <p:cNvSpPr/>
          <p:nvPr/>
        </p:nvSpPr>
        <p:spPr>
          <a:xfrm>
            <a:off x="4051156" y="2116025"/>
            <a:ext cx="1122218" cy="67021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0" i="0" u="none" strike="noStrike" cap="none" dirty="0">
                <a:solidFill>
                  <a:schemeClr val="lt1"/>
                </a:solidFill>
                <a:latin typeface="Gill Sans"/>
                <a:ea typeface="Gill Sans"/>
                <a:cs typeface="Gill Sans"/>
                <a:sym typeface="Gill Sans"/>
              </a:rPr>
              <a:t>Vendor Distribution </a:t>
            </a:r>
            <a:r>
              <a:rPr lang="en-US" sz="1050" b="0" i="0" u="none" strike="noStrike" cap="none" dirty="0">
                <a:solidFill>
                  <a:schemeClr val="lt1"/>
                </a:solidFill>
                <a:latin typeface="+mj-lt"/>
                <a:ea typeface="Gill Sans"/>
                <a:cs typeface="Gill Sans"/>
                <a:sym typeface="Gill Sans"/>
              </a:rPr>
              <a:t>1</a:t>
            </a:r>
            <a:endParaRPr dirty="0">
              <a:latin typeface="+mj-lt"/>
            </a:endParaRPr>
          </a:p>
        </p:txBody>
      </p:sp>
      <p:sp>
        <p:nvSpPr>
          <p:cNvPr id="352" name="Google Shape;352;p17"/>
          <p:cNvSpPr/>
          <p:nvPr/>
        </p:nvSpPr>
        <p:spPr>
          <a:xfrm>
            <a:off x="736457" y="4068954"/>
            <a:ext cx="3460172" cy="388922"/>
          </a:xfrm>
          <a:prstGeom prst="rect">
            <a:avLst/>
          </a:prstGeom>
          <a:solidFill>
            <a:schemeClr val="dk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0" i="0" u="none" strike="noStrike" cap="none">
                <a:solidFill>
                  <a:schemeClr val="lt1"/>
                </a:solidFill>
                <a:latin typeface="Gill Sans"/>
                <a:ea typeface="Gill Sans"/>
                <a:cs typeface="Gill Sans"/>
                <a:sym typeface="Gill Sans"/>
              </a:rPr>
              <a:t>Optional Additional  Zowe instances</a:t>
            </a:r>
            <a:endParaRPr/>
          </a:p>
        </p:txBody>
      </p:sp>
      <p:sp>
        <p:nvSpPr>
          <p:cNvPr id="353" name="Google Shape;353;p17"/>
          <p:cNvSpPr/>
          <p:nvPr/>
        </p:nvSpPr>
        <p:spPr>
          <a:xfrm>
            <a:off x="850757" y="4183254"/>
            <a:ext cx="3460172" cy="388922"/>
          </a:xfrm>
          <a:prstGeom prst="rect">
            <a:avLst/>
          </a:prstGeom>
          <a:solidFill>
            <a:schemeClr val="dk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0" i="0" u="none" strike="noStrike" cap="none">
                <a:solidFill>
                  <a:schemeClr val="lt1"/>
                </a:solidFill>
                <a:latin typeface="Gill Sans"/>
                <a:ea typeface="Gill Sans"/>
                <a:cs typeface="Gill Sans"/>
                <a:sym typeface="Gill Sans"/>
              </a:rPr>
              <a:t>Optional Additional  Zowe instances</a:t>
            </a:r>
            <a:endParaRPr/>
          </a:p>
        </p:txBody>
      </p:sp>
      <p:cxnSp>
        <p:nvCxnSpPr>
          <p:cNvPr id="354" name="Google Shape;354;p17"/>
          <p:cNvCxnSpPr/>
          <p:nvPr/>
        </p:nvCxnSpPr>
        <p:spPr>
          <a:xfrm rot="10800000" flipH="1">
            <a:off x="3193906" y="2635354"/>
            <a:ext cx="857249" cy="386789"/>
          </a:xfrm>
          <a:prstGeom prst="straightConnector1">
            <a:avLst/>
          </a:prstGeom>
          <a:noFill/>
          <a:ln w="38100" cap="flat" cmpd="sng">
            <a:solidFill>
              <a:srgbClr val="4A7DBA"/>
            </a:solidFill>
            <a:prstDash val="solid"/>
            <a:round/>
            <a:headEnd type="none" w="sm" len="sm"/>
            <a:tailEnd type="triangle" w="med" len="med"/>
          </a:ln>
        </p:spPr>
      </p:cxnSp>
      <p:cxnSp>
        <p:nvCxnSpPr>
          <p:cNvPr id="355" name="Google Shape;355;p17"/>
          <p:cNvCxnSpPr/>
          <p:nvPr/>
        </p:nvCxnSpPr>
        <p:spPr>
          <a:xfrm flipH="1">
            <a:off x="3347172" y="2793181"/>
            <a:ext cx="849456" cy="804802"/>
          </a:xfrm>
          <a:prstGeom prst="straightConnector1">
            <a:avLst/>
          </a:prstGeom>
          <a:noFill/>
          <a:ln w="38100" cap="flat" cmpd="sng">
            <a:solidFill>
              <a:srgbClr val="4A7DBA"/>
            </a:solidFill>
            <a:prstDash val="solid"/>
            <a:round/>
            <a:headEnd type="none" w="sm" len="sm"/>
            <a:tailEnd type="triangle" w="med" len="med"/>
          </a:ln>
        </p:spPr>
      </p:cxnSp>
      <p:cxnSp>
        <p:nvCxnSpPr>
          <p:cNvPr id="356" name="Google Shape;356;p17"/>
          <p:cNvCxnSpPr/>
          <p:nvPr/>
        </p:nvCxnSpPr>
        <p:spPr>
          <a:xfrm flipH="1">
            <a:off x="3904386" y="2744400"/>
            <a:ext cx="490971" cy="881146"/>
          </a:xfrm>
          <a:prstGeom prst="straightConnector1">
            <a:avLst/>
          </a:prstGeom>
          <a:noFill/>
          <a:ln w="38100" cap="flat" cmpd="sng">
            <a:solidFill>
              <a:srgbClr val="4A7DBA"/>
            </a:solidFill>
            <a:prstDash val="solid"/>
            <a:round/>
            <a:headEnd type="none" w="sm" len="sm"/>
            <a:tailEnd type="triangle" w="med" len="med"/>
          </a:ln>
        </p:spPr>
      </p:cxnSp>
      <p:sp>
        <p:nvSpPr>
          <p:cNvPr id="357" name="Google Shape;357;p17"/>
          <p:cNvSpPr txBox="1"/>
          <p:nvPr/>
        </p:nvSpPr>
        <p:spPr>
          <a:xfrm>
            <a:off x="5004939" y="989376"/>
            <a:ext cx="3636821" cy="707886"/>
          </a:xfrm>
          <a:prstGeom prst="rect">
            <a:avLst/>
          </a:prstGeom>
          <a:solidFill>
            <a:schemeClr val="bg1">
              <a:lumMod val="85000"/>
            </a:schemeClr>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Gill Sans"/>
                <a:ea typeface="Gill Sans"/>
                <a:cs typeface="Gill Sans"/>
                <a:sym typeface="Gill Sans"/>
              </a:rPr>
              <a:t>“Vendor Neutral Package” </a:t>
            </a:r>
            <a:endParaRPr lang="en-US" sz="2000" b="0" i="0" u="none" strike="noStrike" cap="none" dirty="0" smtClean="0">
              <a:solidFill>
                <a:srgbClr val="000000"/>
              </a:solidFill>
              <a:latin typeface="Gill Sans"/>
              <a:ea typeface="Gill Sans"/>
              <a:cs typeface="Gill Sans"/>
              <a:sym typeface="Gill Sans"/>
            </a:endParaRPr>
          </a:p>
          <a:p>
            <a:pPr marL="0" marR="0" lvl="0" indent="0" algn="ctr" rtl="0">
              <a:lnSpc>
                <a:spcPct val="100000"/>
              </a:lnSpc>
              <a:spcBef>
                <a:spcPts val="0"/>
              </a:spcBef>
              <a:spcAft>
                <a:spcPts val="0"/>
              </a:spcAft>
              <a:buNone/>
            </a:pPr>
            <a:r>
              <a:rPr lang="en-US" sz="2000" b="0" i="0" u="none" strike="noStrike" cap="none" dirty="0" smtClean="0">
                <a:solidFill>
                  <a:srgbClr val="000000"/>
                </a:solidFill>
                <a:latin typeface="Gill Sans"/>
                <a:ea typeface="Gill Sans"/>
                <a:cs typeface="Gill Sans"/>
                <a:sym typeface="Gill Sans"/>
              </a:rPr>
              <a:t>for </a:t>
            </a:r>
            <a:r>
              <a:rPr lang="en-US" sz="2000" b="0" i="0" u="none" strike="noStrike" cap="none" dirty="0">
                <a:solidFill>
                  <a:srgbClr val="000000"/>
                </a:solidFill>
                <a:latin typeface="Gill Sans"/>
                <a:ea typeface="Gill Sans"/>
                <a:cs typeface="Gill Sans"/>
                <a:sym typeface="Gill Sans"/>
              </a:rPr>
              <a:t>Single Zowe Instance </a:t>
            </a:r>
            <a:endParaRPr dirty="0"/>
          </a:p>
        </p:txBody>
      </p:sp>
      <p:sp>
        <p:nvSpPr>
          <p:cNvPr id="358" name="Google Shape;358;p17"/>
          <p:cNvSpPr txBox="1"/>
          <p:nvPr/>
        </p:nvSpPr>
        <p:spPr>
          <a:xfrm>
            <a:off x="5173373" y="2030378"/>
            <a:ext cx="3897671" cy="3019603"/>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500"/>
            </a:pPr>
            <a:r>
              <a:rPr lang="en-US" sz="1500" b="0" i="0" u="none" strike="noStrike" cap="none" dirty="0" smtClean="0">
                <a:solidFill>
                  <a:srgbClr val="000000"/>
                </a:solidFill>
                <a:latin typeface="Gill Sans"/>
                <a:ea typeface="Gill Sans"/>
                <a:cs typeface="Gill Sans"/>
                <a:sym typeface="Gill Sans"/>
              </a:rPr>
              <a:t>Special Squad Established</a:t>
            </a:r>
          </a:p>
          <a:p>
            <a:pPr marL="285750" lvl="3" indent="-285750">
              <a:buSzPts val="1500"/>
              <a:buFont typeface="Arial" panose="020B0604020202020204" pitchFamily="34" charset="0"/>
              <a:buChar char="•"/>
            </a:pPr>
            <a:r>
              <a:rPr lang="en-US" sz="1500" b="0" i="0" u="none" strike="noStrike" cap="none" dirty="0" smtClean="0">
                <a:solidFill>
                  <a:srgbClr val="000000"/>
                </a:solidFill>
                <a:latin typeface="Gill Sans"/>
                <a:ea typeface="Gill Sans"/>
                <a:cs typeface="Gill Sans"/>
                <a:sym typeface="Gill Sans"/>
              </a:rPr>
              <a:t>CUPIDS </a:t>
            </a:r>
            <a:r>
              <a:rPr lang="en-US" sz="1500" b="0" i="0" u="none" strike="noStrike" cap="none" dirty="0">
                <a:solidFill>
                  <a:srgbClr val="000000"/>
                </a:solidFill>
                <a:latin typeface="Gill Sans"/>
                <a:ea typeface="Gill Sans"/>
                <a:cs typeface="Gill Sans"/>
                <a:sym typeface="Gill Sans"/>
              </a:rPr>
              <a:t>= </a:t>
            </a:r>
            <a:r>
              <a:rPr lang="en-US" sz="1500" b="0" i="0" u="sng" strike="noStrike" cap="none" dirty="0">
                <a:solidFill>
                  <a:srgbClr val="000000"/>
                </a:solidFill>
                <a:latin typeface="Gill Sans"/>
                <a:ea typeface="Gill Sans"/>
                <a:cs typeface="Gill Sans"/>
                <a:sym typeface="Gill Sans"/>
              </a:rPr>
              <a:t>C</a:t>
            </a:r>
            <a:r>
              <a:rPr lang="en-US" sz="1500" b="0" i="0" u="none" strike="noStrike" cap="none" dirty="0">
                <a:solidFill>
                  <a:srgbClr val="000000"/>
                </a:solidFill>
                <a:latin typeface="Gill Sans"/>
                <a:ea typeface="Gill Sans"/>
                <a:cs typeface="Gill Sans"/>
                <a:sym typeface="Gill Sans"/>
              </a:rPr>
              <a:t>omponentized </a:t>
            </a:r>
            <a:r>
              <a:rPr lang="en-US" sz="1500" b="0" i="0" u="sng" strike="noStrike" cap="none" dirty="0">
                <a:solidFill>
                  <a:srgbClr val="000000"/>
                </a:solidFill>
                <a:latin typeface="Gill Sans"/>
                <a:ea typeface="Gill Sans"/>
                <a:cs typeface="Gill Sans"/>
                <a:sym typeface="Gill Sans"/>
              </a:rPr>
              <a:t>U</a:t>
            </a:r>
            <a:r>
              <a:rPr lang="en-US" sz="1500" b="0" i="0" u="none" strike="noStrike" cap="none" dirty="0">
                <a:solidFill>
                  <a:srgbClr val="000000"/>
                </a:solidFill>
                <a:latin typeface="Gill Sans"/>
                <a:ea typeface="Gill Sans"/>
                <a:cs typeface="Gill Sans"/>
                <a:sym typeface="Gill Sans"/>
              </a:rPr>
              <a:t>pdate </a:t>
            </a:r>
            <a:r>
              <a:rPr lang="en-US" sz="1500" b="0" i="0" u="sng" strike="noStrike" cap="none" dirty="0">
                <a:solidFill>
                  <a:srgbClr val="000000"/>
                </a:solidFill>
                <a:latin typeface="Gill Sans"/>
                <a:ea typeface="Gill Sans"/>
                <a:cs typeface="Gill Sans"/>
                <a:sym typeface="Gill Sans"/>
              </a:rPr>
              <a:t>P</a:t>
            </a:r>
            <a:r>
              <a:rPr lang="en-US" sz="1500" b="0" i="0" u="none" strike="noStrike" cap="none" dirty="0">
                <a:solidFill>
                  <a:srgbClr val="000000"/>
                </a:solidFill>
                <a:latin typeface="Gill Sans"/>
                <a:ea typeface="Gill Sans"/>
                <a:cs typeface="Gill Sans"/>
                <a:sym typeface="Gill Sans"/>
              </a:rPr>
              <a:t>ackage </a:t>
            </a:r>
            <a:r>
              <a:rPr lang="en-US" sz="1500" b="0" i="0" u="sng" strike="noStrike" cap="none" dirty="0">
                <a:solidFill>
                  <a:srgbClr val="000000"/>
                </a:solidFill>
                <a:latin typeface="Gill Sans"/>
                <a:ea typeface="Gill Sans"/>
                <a:cs typeface="Gill Sans"/>
                <a:sym typeface="Gill Sans"/>
              </a:rPr>
              <a:t>I</a:t>
            </a:r>
            <a:r>
              <a:rPr lang="en-US" sz="1500" b="0" i="0" u="none" strike="noStrike" cap="none" dirty="0">
                <a:solidFill>
                  <a:srgbClr val="000000"/>
                </a:solidFill>
                <a:latin typeface="Gill Sans"/>
                <a:ea typeface="Gill Sans"/>
                <a:cs typeface="Gill Sans"/>
                <a:sym typeface="Gill Sans"/>
              </a:rPr>
              <a:t>nstall </a:t>
            </a:r>
            <a:r>
              <a:rPr lang="en-US" sz="1500" b="0" i="0" u="sng" strike="noStrike" cap="none" dirty="0">
                <a:solidFill>
                  <a:srgbClr val="000000"/>
                </a:solidFill>
                <a:latin typeface="Gill Sans"/>
                <a:ea typeface="Gill Sans"/>
                <a:cs typeface="Gill Sans"/>
                <a:sym typeface="Gill Sans"/>
              </a:rPr>
              <a:t>D</a:t>
            </a:r>
            <a:r>
              <a:rPr lang="en-US" sz="1500" b="0" i="0" u="none" strike="noStrike" cap="none" dirty="0">
                <a:solidFill>
                  <a:srgbClr val="000000"/>
                </a:solidFill>
                <a:latin typeface="Gill Sans"/>
                <a:ea typeface="Gill Sans"/>
                <a:cs typeface="Gill Sans"/>
                <a:sym typeface="Gill Sans"/>
              </a:rPr>
              <a:t>istribute and </a:t>
            </a:r>
            <a:r>
              <a:rPr lang="en-US" sz="1500" b="0" i="0" u="sng" strike="noStrike" cap="none" dirty="0" smtClean="0">
                <a:solidFill>
                  <a:srgbClr val="000000"/>
                </a:solidFill>
                <a:latin typeface="Gill Sans"/>
                <a:ea typeface="Gill Sans"/>
                <a:cs typeface="Gill Sans"/>
                <a:sym typeface="Gill Sans"/>
              </a:rPr>
              <a:t>S</a:t>
            </a:r>
            <a:r>
              <a:rPr lang="en-US" sz="1500" b="0" i="0" u="none" strike="noStrike" cap="none" dirty="0" smtClean="0">
                <a:solidFill>
                  <a:srgbClr val="000000"/>
                </a:solidFill>
                <a:latin typeface="Gill Sans"/>
                <a:ea typeface="Gill Sans"/>
                <a:cs typeface="Gill Sans"/>
                <a:sym typeface="Gill Sans"/>
              </a:rPr>
              <a:t>ervice</a:t>
            </a:r>
            <a:endParaRPr lang="en-US" dirty="0">
              <a:ea typeface="Gill Sans"/>
            </a:endParaRPr>
          </a:p>
          <a:p>
            <a:pPr lvl="3">
              <a:buSzPts val="1500"/>
            </a:pPr>
            <a:endParaRPr sz="1500" b="0" i="0" u="none" strike="noStrike" cap="none" dirty="0">
              <a:solidFill>
                <a:srgbClr val="000000"/>
              </a:solidFill>
              <a:latin typeface="Gill Sans"/>
              <a:ea typeface="Gill Sans"/>
              <a:cs typeface="Gill Sans"/>
              <a:sym typeface="Gill Sans"/>
            </a:endParaRPr>
          </a:p>
          <a:p>
            <a:pPr marR="0" lvl="0" algn="l" rtl="0">
              <a:lnSpc>
                <a:spcPct val="100000"/>
              </a:lnSpc>
              <a:spcBef>
                <a:spcPts val="0"/>
              </a:spcBef>
              <a:spcAft>
                <a:spcPts val="0"/>
              </a:spcAft>
              <a:buClr>
                <a:srgbClr val="000000"/>
              </a:buClr>
              <a:buSzPts val="1500"/>
            </a:pPr>
            <a:r>
              <a:rPr lang="en-US" sz="1500" b="0" i="0" u="none" strike="noStrike" cap="none" dirty="0">
                <a:solidFill>
                  <a:srgbClr val="000000"/>
                </a:solidFill>
                <a:latin typeface="Gill Sans"/>
                <a:ea typeface="Gill Sans"/>
                <a:cs typeface="Gill Sans"/>
                <a:sym typeface="Gill Sans"/>
              </a:rPr>
              <a:t>“Smarter” </a:t>
            </a:r>
            <a:r>
              <a:rPr lang="en-US" sz="1500" b="0" i="0" u="none" strike="noStrike" cap="none" dirty="0" smtClean="0">
                <a:solidFill>
                  <a:srgbClr val="000000"/>
                </a:solidFill>
                <a:latin typeface="Gill Sans"/>
                <a:ea typeface="Gill Sans"/>
                <a:cs typeface="Gill Sans"/>
                <a:sym typeface="Gill Sans"/>
              </a:rPr>
              <a:t>install</a:t>
            </a:r>
          </a:p>
          <a:p>
            <a:pPr marL="285750" lvl="4" indent="-285750">
              <a:buSzPts val="1500"/>
              <a:buFont typeface="Arial" panose="020B0604020202020204" pitchFamily="34" charset="0"/>
              <a:buChar char="•"/>
            </a:pPr>
            <a:r>
              <a:rPr lang="en-US" sz="1500" b="0" i="0" u="none" strike="noStrike" cap="none" dirty="0" smtClean="0">
                <a:solidFill>
                  <a:srgbClr val="000000"/>
                </a:solidFill>
                <a:latin typeface="Gill Sans"/>
                <a:ea typeface="Gill Sans"/>
                <a:cs typeface="Gill Sans"/>
                <a:sym typeface="Gill Sans"/>
              </a:rPr>
              <a:t>Components </a:t>
            </a:r>
            <a:r>
              <a:rPr lang="en-US" sz="1500" b="0" i="0" u="none" strike="noStrike" cap="none" dirty="0">
                <a:solidFill>
                  <a:srgbClr val="000000"/>
                </a:solidFill>
                <a:latin typeface="Gill Sans"/>
                <a:ea typeface="Gill Sans"/>
                <a:cs typeface="Gill Sans"/>
                <a:sym typeface="Gill Sans"/>
              </a:rPr>
              <a:t>installed, selectively configured and </a:t>
            </a:r>
            <a:r>
              <a:rPr lang="en-US" sz="1500" b="0" i="0" u="none" strike="noStrike" cap="none" dirty="0" smtClean="0">
                <a:solidFill>
                  <a:srgbClr val="000000"/>
                </a:solidFill>
                <a:latin typeface="Gill Sans"/>
                <a:ea typeface="Gill Sans"/>
                <a:cs typeface="Gill Sans"/>
                <a:sym typeface="Gill Sans"/>
              </a:rPr>
              <a:t>activated using a “</a:t>
            </a:r>
            <a:r>
              <a:rPr lang="en-US" sz="1500" b="0" i="0" u="none" strike="noStrike" cap="none" dirty="0">
                <a:solidFill>
                  <a:srgbClr val="000000"/>
                </a:solidFill>
                <a:latin typeface="Gill Sans"/>
                <a:ea typeface="Gill Sans"/>
                <a:cs typeface="Gill Sans"/>
                <a:sym typeface="Gill Sans"/>
              </a:rPr>
              <a:t>PARMLIB Model</a:t>
            </a:r>
            <a:r>
              <a:rPr lang="en-US" sz="1500" b="0" i="0" u="none" strike="noStrike" cap="none" dirty="0" smtClean="0">
                <a:solidFill>
                  <a:srgbClr val="000000"/>
                </a:solidFill>
                <a:latin typeface="Gill Sans"/>
                <a:ea typeface="Gill Sans"/>
                <a:cs typeface="Gill Sans"/>
                <a:sym typeface="Gill Sans"/>
              </a:rPr>
              <a:t>”</a:t>
            </a:r>
          </a:p>
          <a:p>
            <a:pPr marL="285750" lvl="4" indent="-285750">
              <a:buSzPts val="1500"/>
              <a:buFont typeface="Arial" panose="020B0604020202020204" pitchFamily="34" charset="0"/>
              <a:buChar char="•"/>
            </a:pPr>
            <a:r>
              <a:rPr lang="en-US" sz="1500" dirty="0" smtClean="0">
                <a:latin typeface="Gill Sans"/>
                <a:sym typeface="Gill Sans"/>
              </a:rPr>
              <a:t>More flexible start options</a:t>
            </a:r>
          </a:p>
          <a:p>
            <a:pPr marL="285750" lvl="4" indent="-285750">
              <a:buSzPts val="1500"/>
              <a:buFont typeface="Arial" panose="020B0604020202020204" pitchFamily="34" charset="0"/>
              <a:buChar char="•"/>
            </a:pPr>
            <a:r>
              <a:rPr lang="en-US" sz="1500" dirty="0" smtClean="0">
                <a:latin typeface="Gill Sans"/>
                <a:sym typeface="Gill Sans"/>
              </a:rPr>
              <a:t>Hash Code Verification</a:t>
            </a:r>
          </a:p>
          <a:p>
            <a:pPr lvl="4">
              <a:buSzPts val="1500"/>
            </a:pPr>
            <a:endParaRPr lang="en-US" sz="1500" dirty="0" smtClean="0">
              <a:latin typeface="Gill Sans"/>
              <a:sym typeface="Gill Sans"/>
            </a:endParaRPr>
          </a:p>
          <a:p>
            <a:pPr lvl="4">
              <a:buSzPts val="1500"/>
            </a:pPr>
            <a:r>
              <a:rPr lang="en-US" sz="1500" dirty="0" smtClean="0">
                <a:latin typeface="Gill Sans"/>
                <a:sym typeface="Gill Sans"/>
              </a:rPr>
              <a:t>Next Steps</a:t>
            </a:r>
          </a:p>
          <a:p>
            <a:pPr marL="285750" lvl="4" indent="-285750">
              <a:buSzPts val="1500"/>
              <a:buFont typeface="Arial" panose="020B0604020202020204" pitchFamily="34" charset="0"/>
              <a:buChar char="•"/>
            </a:pPr>
            <a:r>
              <a:rPr lang="en-US" sz="1500" dirty="0" smtClean="0">
                <a:latin typeface="Gill Sans"/>
                <a:sym typeface="Gill Sans"/>
              </a:rPr>
              <a:t>Portable Software Instance</a:t>
            </a:r>
          </a:p>
          <a:p>
            <a:pPr marL="285750" lvl="4" indent="-285750">
              <a:buSzPts val="1500"/>
              <a:buFont typeface="Arial" panose="020B0604020202020204" pitchFamily="34" charset="0"/>
              <a:buChar char="•"/>
            </a:pPr>
            <a:r>
              <a:rPr lang="en-US" sz="1500" dirty="0" smtClean="0">
                <a:latin typeface="Gill Sans"/>
                <a:sym typeface="Gill Sans"/>
              </a:rPr>
              <a:t>Containers</a:t>
            </a:r>
            <a:endParaRPr dirty="0"/>
          </a:p>
        </p:txBody>
      </p:sp>
      <p:cxnSp>
        <p:nvCxnSpPr>
          <p:cNvPr id="359" name="Google Shape;359;p17"/>
          <p:cNvCxnSpPr/>
          <p:nvPr/>
        </p:nvCxnSpPr>
        <p:spPr>
          <a:xfrm>
            <a:off x="2043112" y="3213497"/>
            <a:ext cx="31824" cy="412049"/>
          </a:xfrm>
          <a:prstGeom prst="straightConnector1">
            <a:avLst/>
          </a:prstGeom>
          <a:noFill/>
          <a:ln w="38100" cap="flat" cmpd="sng">
            <a:solidFill>
              <a:srgbClr val="4A7DBA"/>
            </a:solidFill>
            <a:prstDash val="solid"/>
            <a:round/>
            <a:headEnd type="none" w="sm" len="sm"/>
            <a:tailEnd type="triangle" w="med" len="med"/>
          </a:ln>
        </p:spPr>
      </p:cxnSp>
      <p:sp>
        <p:nvSpPr>
          <p:cNvPr id="360" name="Google Shape;360;p17"/>
          <p:cNvSpPr txBox="1"/>
          <p:nvPr/>
        </p:nvSpPr>
        <p:spPr>
          <a:xfrm>
            <a:off x="333995" y="820405"/>
            <a:ext cx="4892056"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0" i="1" u="none" strike="noStrike" cap="none" dirty="0">
                <a:solidFill>
                  <a:schemeClr val="dk1"/>
                </a:solidFill>
                <a:latin typeface="Gill Sans"/>
                <a:ea typeface="Gill Sans"/>
                <a:cs typeface="Gill Sans"/>
                <a:sym typeface="Gill Sans"/>
              </a:rPr>
              <a:t>We want the same customer </a:t>
            </a:r>
            <a:r>
              <a:rPr lang="en-US" sz="1800" b="0" i="1" u="none" strike="noStrike" cap="none" dirty="0" smtClean="0">
                <a:solidFill>
                  <a:schemeClr val="dk1"/>
                </a:solidFill>
                <a:latin typeface="Gill Sans"/>
                <a:ea typeface="Gill Sans"/>
                <a:cs typeface="Gill Sans"/>
                <a:sym typeface="Gill Sans"/>
              </a:rPr>
              <a:t>experience</a:t>
            </a:r>
          </a:p>
          <a:p>
            <a:pPr marL="0" marR="0" lvl="0" indent="0" algn="ctr" rtl="0">
              <a:lnSpc>
                <a:spcPct val="100000"/>
              </a:lnSpc>
              <a:spcBef>
                <a:spcPts val="0"/>
              </a:spcBef>
              <a:spcAft>
                <a:spcPts val="0"/>
              </a:spcAft>
              <a:buNone/>
            </a:pPr>
            <a:r>
              <a:rPr lang="en-US" sz="1800" b="0" i="1" u="none" strike="noStrike" cap="none" dirty="0" smtClean="0">
                <a:solidFill>
                  <a:schemeClr val="dk1"/>
                </a:solidFill>
                <a:latin typeface="Gill Sans"/>
                <a:ea typeface="Gill Sans"/>
                <a:cs typeface="Gill Sans"/>
                <a:sym typeface="Gill Sans"/>
              </a:rPr>
              <a:t> regardless of the source of the code  </a:t>
            </a:r>
            <a:endParaRPr i="1" dirty="0"/>
          </a:p>
        </p:txBody>
      </p:sp>
    </p:spTree>
  </p:cSld>
  <p:clrMapOvr>
    <a:masterClrMapping/>
  </p:clrMapOvr>
  <p:transition spd="med">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3"/>
          <p:cNvSpPr txBox="1">
            <a:spLocks noGrp="1"/>
          </p:cNvSpPr>
          <p:nvPr>
            <p:ph type="ctrTitle"/>
          </p:nvPr>
        </p:nvSpPr>
        <p:spPr>
          <a:xfrm>
            <a:off x="4553843" y="1643174"/>
            <a:ext cx="4185557" cy="1316831"/>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rgbClr val="3664AD"/>
              </a:buClr>
              <a:buSzPts val="4200"/>
              <a:buFont typeface="Gill Sans"/>
              <a:buNone/>
            </a:pPr>
            <a:r>
              <a:rPr lang="en-US" sz="3600"/>
              <a:t>Zowe Conformance Program</a:t>
            </a:r>
            <a:endParaRPr sz="3600"/>
          </a:p>
        </p:txBody>
      </p:sp>
      <p:sp>
        <p:nvSpPr>
          <p:cNvPr id="403" name="Google Shape;403;p23"/>
          <p:cNvSpPr txBox="1">
            <a:spLocks noGrp="1"/>
          </p:cNvSpPr>
          <p:nvPr>
            <p:ph type="subTitle" idx="1"/>
          </p:nvPr>
        </p:nvSpPr>
        <p:spPr>
          <a:xfrm>
            <a:off x="4571984" y="3005360"/>
            <a:ext cx="4185557" cy="605064"/>
          </a:xfrm>
          <a:prstGeom prst="rect">
            <a:avLst/>
          </a:prstGeom>
          <a:noFill/>
          <a:ln>
            <a:noFill/>
          </a:ln>
        </p:spPr>
        <p:txBody>
          <a:bodyPr spcFirstLastPara="1" wrap="square" lIns="91425" tIns="45700" rIns="91425" bIns="45700" anchor="t" anchorCtr="0">
            <a:noAutofit/>
          </a:bodyPr>
          <a:lstStyle/>
          <a:p>
            <a:pPr marL="0" indent="0">
              <a:spcBef>
                <a:spcPts val="0"/>
              </a:spcBef>
            </a:pPr>
            <a:r>
              <a:rPr lang="en-US" dirty="0"/>
              <a:t>Presenter name / title</a:t>
            </a:r>
          </a:p>
          <a:p>
            <a:pPr marL="0" lvl="0" indent="0" algn="l" rtl="0">
              <a:spcBef>
                <a:spcPts val="0"/>
              </a:spcBef>
              <a:spcAft>
                <a:spcPts val="0"/>
              </a:spcAft>
              <a:buClr>
                <a:srgbClr val="7F7F7F"/>
              </a:buClr>
              <a:buSzPts val="1800"/>
              <a:buNone/>
            </a:pPr>
            <a:endParaRP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4"/>
          <p:cNvSpPr txBox="1">
            <a:spLocks noGrp="1"/>
          </p:cNvSpPr>
          <p:nvPr>
            <p:ph type="title"/>
          </p:nvPr>
        </p:nvSpPr>
        <p:spPr>
          <a:xfrm>
            <a:off x="333993" y="159442"/>
            <a:ext cx="7893793" cy="4471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700"/>
              <a:buFont typeface="Gill Sans"/>
              <a:buNone/>
            </a:pPr>
            <a:r>
              <a:rPr lang="en-US"/>
              <a:t>What is Conformance?</a:t>
            </a:r>
            <a:endParaRPr/>
          </a:p>
        </p:txBody>
      </p:sp>
      <p:sp>
        <p:nvSpPr>
          <p:cNvPr id="410" name="Google Shape;410;p24"/>
          <p:cNvSpPr txBox="1">
            <a:spLocks noGrp="1"/>
          </p:cNvSpPr>
          <p:nvPr>
            <p:ph type="body" idx="1"/>
          </p:nvPr>
        </p:nvSpPr>
        <p:spPr>
          <a:xfrm>
            <a:off x="317500" y="943429"/>
            <a:ext cx="8369300" cy="3143194"/>
          </a:xfrm>
          <a:prstGeom prst="rect">
            <a:avLst/>
          </a:prstGeom>
          <a:noFill/>
          <a:ln>
            <a:noFill/>
          </a:ln>
        </p:spPr>
        <p:txBody>
          <a:bodyPr spcFirstLastPara="1" wrap="square" lIns="68575" tIns="34275" rIns="68575" bIns="34275" anchor="t" anchorCtr="0">
            <a:noAutofit/>
          </a:bodyPr>
          <a:lstStyle/>
          <a:p>
            <a:pPr marL="0" lvl="0" indent="0" algn="l" rtl="0">
              <a:lnSpc>
                <a:spcPct val="80000"/>
              </a:lnSpc>
              <a:spcBef>
                <a:spcPts val="900"/>
              </a:spcBef>
              <a:spcAft>
                <a:spcPts val="0"/>
              </a:spcAft>
              <a:buClr>
                <a:schemeClr val="dk1"/>
              </a:buClr>
              <a:buSzPts val="1800"/>
              <a:buNone/>
            </a:pPr>
            <a:r>
              <a:rPr lang="en-US" i="1"/>
              <a:t>Zowe can be used “as delivered” or through plugins and extensions created by clients or 3rd-party vendors</a:t>
            </a:r>
            <a:endParaRPr/>
          </a:p>
          <a:p>
            <a:pPr marL="0" lvl="0" indent="0" algn="l" rtl="0">
              <a:lnSpc>
                <a:spcPct val="80000"/>
              </a:lnSpc>
              <a:spcBef>
                <a:spcPts val="900"/>
              </a:spcBef>
              <a:spcAft>
                <a:spcPts val="0"/>
              </a:spcAft>
              <a:buClr>
                <a:schemeClr val="dk1"/>
              </a:buClr>
              <a:buSzPts val="1800"/>
              <a:buNone/>
            </a:pPr>
            <a:endParaRPr/>
          </a:p>
          <a:p>
            <a:pPr marL="254000" lvl="0" indent="-254000" algn="l" rtl="0">
              <a:lnSpc>
                <a:spcPct val="80000"/>
              </a:lnSpc>
              <a:spcBef>
                <a:spcPts val="900"/>
              </a:spcBef>
              <a:spcAft>
                <a:spcPts val="0"/>
              </a:spcAft>
              <a:buClr>
                <a:schemeClr val="dk1"/>
              </a:buClr>
              <a:buSzPts val="1800"/>
              <a:buFont typeface="Arial"/>
              <a:buChar char="•"/>
            </a:pPr>
            <a:r>
              <a:rPr lang="en-US"/>
              <a:t>Optional program developed by Zowe community directed towards “extenders”</a:t>
            </a:r>
            <a:endParaRPr/>
          </a:p>
          <a:p>
            <a:pPr marL="254000" lvl="0" indent="-254000" algn="l" rtl="0">
              <a:lnSpc>
                <a:spcPct val="80000"/>
              </a:lnSpc>
              <a:spcBef>
                <a:spcPts val="900"/>
              </a:spcBef>
              <a:spcAft>
                <a:spcPts val="0"/>
              </a:spcAft>
              <a:buClr>
                <a:schemeClr val="dk1"/>
              </a:buClr>
              <a:buSzPts val="1800"/>
              <a:buFont typeface="Arial"/>
              <a:buChar char="•"/>
            </a:pPr>
            <a:r>
              <a:rPr lang="en-US"/>
              <a:t>Guidelines / minimum requirements</a:t>
            </a:r>
            <a:endParaRPr/>
          </a:p>
          <a:p>
            <a:pPr marL="254000" lvl="0" indent="-254000" algn="l" rtl="0">
              <a:lnSpc>
                <a:spcPct val="80000"/>
              </a:lnSpc>
              <a:spcBef>
                <a:spcPts val="900"/>
              </a:spcBef>
              <a:spcAft>
                <a:spcPts val="0"/>
              </a:spcAft>
              <a:buClr>
                <a:schemeClr val="dk1"/>
              </a:buClr>
              <a:buSzPts val="1800"/>
              <a:buFont typeface="Arial"/>
              <a:buChar char="•"/>
            </a:pPr>
            <a:r>
              <a:rPr lang="en-US"/>
              <a:t>Technology Quality Gate</a:t>
            </a:r>
            <a:endParaRPr/>
          </a:p>
          <a:p>
            <a:pPr marL="254000" lvl="0" indent="-254000" algn="l" rtl="0">
              <a:lnSpc>
                <a:spcPct val="80000"/>
              </a:lnSpc>
              <a:spcBef>
                <a:spcPts val="900"/>
              </a:spcBef>
              <a:spcAft>
                <a:spcPts val="0"/>
              </a:spcAft>
              <a:buClr>
                <a:schemeClr val="dk1"/>
              </a:buClr>
              <a:buSzPts val="1800"/>
              <a:buFont typeface="Arial"/>
              <a:buChar char="•"/>
            </a:pPr>
            <a:r>
              <a:rPr lang="en-US"/>
              <a:t>Earned “stamp” of approval</a:t>
            </a:r>
            <a:endParaRPr/>
          </a:p>
        </p:txBody>
      </p:sp>
      <p:sp>
        <p:nvSpPr>
          <p:cNvPr id="411" name="Google Shape;411;p24"/>
          <p:cNvSpPr txBox="1">
            <a:spLocks noGrp="1"/>
          </p:cNvSpPr>
          <p:nvPr>
            <p:ph type="sldNum" idx="12"/>
          </p:nvPr>
        </p:nvSpPr>
        <p:spPr>
          <a:xfrm>
            <a:off x="8227786" y="4803547"/>
            <a:ext cx="580570" cy="273844"/>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SzPts val="1000"/>
              <a:buNone/>
            </a:pPr>
            <a:fld id="{00000000-1234-1234-1234-123412341234}" type="slidenum">
              <a:rPr lang="en-US"/>
              <a:t>18</a:t>
            </a:fld>
            <a:endParaRPr/>
          </a:p>
        </p:txBody>
      </p:sp>
      <p:pic>
        <p:nvPicPr>
          <p:cNvPr id="412" name="Google Shape;412;p24"/>
          <p:cNvPicPr preferRelativeResize="0"/>
          <p:nvPr/>
        </p:nvPicPr>
        <p:blipFill rotWithShape="1">
          <a:blip r:embed="rId3">
            <a:alphaModFix/>
          </a:blip>
          <a:srcRect/>
          <a:stretch/>
        </p:blipFill>
        <p:spPr>
          <a:xfrm>
            <a:off x="5127665" y="2518857"/>
            <a:ext cx="3680691" cy="1926228"/>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5"/>
          <p:cNvSpPr txBox="1">
            <a:spLocks noGrp="1"/>
          </p:cNvSpPr>
          <p:nvPr>
            <p:ph type="title"/>
          </p:nvPr>
        </p:nvSpPr>
        <p:spPr>
          <a:xfrm>
            <a:off x="333993" y="159442"/>
            <a:ext cx="7893793" cy="4471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700"/>
              <a:buFont typeface="Gill Sans"/>
              <a:buNone/>
            </a:pPr>
            <a:r>
              <a:rPr lang="en-US"/>
              <a:t>Why Conformance?</a:t>
            </a:r>
            <a:endParaRPr/>
          </a:p>
        </p:txBody>
      </p:sp>
      <p:sp>
        <p:nvSpPr>
          <p:cNvPr id="419" name="Google Shape;419;p25"/>
          <p:cNvSpPr txBox="1">
            <a:spLocks noGrp="1"/>
          </p:cNvSpPr>
          <p:nvPr>
            <p:ph type="body" idx="1"/>
          </p:nvPr>
        </p:nvSpPr>
        <p:spPr>
          <a:xfrm>
            <a:off x="317500" y="943429"/>
            <a:ext cx="8369300" cy="3143194"/>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000"/>
              <a:buChar char="•"/>
            </a:pPr>
            <a:r>
              <a:rPr lang="en-US"/>
              <a:t>Common functionality</a:t>
            </a:r>
            <a:endParaRPr/>
          </a:p>
          <a:p>
            <a:pPr marL="342900" lvl="0" indent="-342900" algn="l" rtl="0">
              <a:spcBef>
                <a:spcPts val="400"/>
              </a:spcBef>
              <a:spcAft>
                <a:spcPts val="0"/>
              </a:spcAft>
              <a:buClr>
                <a:schemeClr val="dk1"/>
              </a:buClr>
              <a:buSzPts val="2000"/>
              <a:buChar char="•"/>
            </a:pPr>
            <a:r>
              <a:rPr lang="en-US"/>
              <a:t>Flexibility, Integration, Interoperability</a:t>
            </a:r>
            <a:endParaRPr/>
          </a:p>
          <a:p>
            <a:pPr marL="342900" lvl="0" indent="-342900" algn="l" rtl="0">
              <a:spcBef>
                <a:spcPts val="400"/>
              </a:spcBef>
              <a:spcAft>
                <a:spcPts val="0"/>
              </a:spcAft>
              <a:buClr>
                <a:schemeClr val="dk1"/>
              </a:buClr>
              <a:buSzPts val="2000"/>
              <a:buChar char="•"/>
            </a:pPr>
            <a:r>
              <a:rPr lang="en-US"/>
              <a:t>Encourage, Improve Quality</a:t>
            </a:r>
            <a:endParaRPr/>
          </a:p>
          <a:p>
            <a:pPr marL="342900" lvl="0" indent="-342900" algn="l" rtl="0">
              <a:spcBef>
                <a:spcPts val="400"/>
              </a:spcBef>
              <a:spcAft>
                <a:spcPts val="0"/>
              </a:spcAft>
              <a:buClr>
                <a:schemeClr val="dk1"/>
              </a:buClr>
              <a:buSzPts val="2000"/>
              <a:buChar char="•"/>
            </a:pPr>
            <a:r>
              <a:rPr lang="en-US"/>
              <a:t>Consistent User Experience</a:t>
            </a:r>
            <a:endParaRPr/>
          </a:p>
          <a:p>
            <a:pPr marL="342900" lvl="0" indent="-215900" algn="l" rtl="0">
              <a:spcBef>
                <a:spcPts val="400"/>
              </a:spcBef>
              <a:spcAft>
                <a:spcPts val="0"/>
              </a:spcAft>
              <a:buClr>
                <a:schemeClr val="dk1"/>
              </a:buClr>
              <a:buSzPts val="2000"/>
              <a:buNone/>
            </a:pPr>
            <a:endParaRPr/>
          </a:p>
          <a:p>
            <a:pPr marL="342900" lvl="0" indent="-342900" algn="l" rtl="0">
              <a:spcBef>
                <a:spcPts val="400"/>
              </a:spcBef>
              <a:spcAft>
                <a:spcPts val="0"/>
              </a:spcAft>
              <a:buClr>
                <a:schemeClr val="dk1"/>
              </a:buClr>
              <a:buSzPts val="2000"/>
              <a:buChar char="•"/>
            </a:pPr>
            <a:r>
              <a:rPr lang="en-US" b="1">
                <a:latin typeface="Gill Sans"/>
                <a:ea typeface="Gill Sans"/>
                <a:cs typeface="Gill Sans"/>
                <a:sym typeface="Gill Sans"/>
              </a:rPr>
              <a:t>Benefits the PROVIDERS and the CONSUMERS</a:t>
            </a:r>
            <a:endParaRPr/>
          </a:p>
          <a:p>
            <a:pPr marL="342900" lvl="0" indent="-215900" algn="l" rtl="0">
              <a:spcBef>
                <a:spcPts val="400"/>
              </a:spcBef>
              <a:spcAft>
                <a:spcPts val="0"/>
              </a:spcAft>
              <a:buClr>
                <a:schemeClr val="dk1"/>
              </a:buClr>
              <a:buSzPts val="2000"/>
              <a:buNone/>
            </a:pPr>
            <a:endParaRPr/>
          </a:p>
          <a:p>
            <a:pPr marL="342900" lvl="0" indent="-215900" algn="l" rtl="0">
              <a:spcBef>
                <a:spcPts val="400"/>
              </a:spcBef>
              <a:spcAft>
                <a:spcPts val="0"/>
              </a:spcAft>
              <a:buClr>
                <a:schemeClr val="dk1"/>
              </a:buClr>
              <a:buSzPts val="2000"/>
              <a:buNone/>
            </a:pPr>
            <a:endParaRPr/>
          </a:p>
        </p:txBody>
      </p:sp>
      <p:sp>
        <p:nvSpPr>
          <p:cNvPr id="420" name="Google Shape;420;p25"/>
          <p:cNvSpPr txBox="1">
            <a:spLocks noGrp="1"/>
          </p:cNvSpPr>
          <p:nvPr>
            <p:ph type="sldNum" idx="12"/>
          </p:nvPr>
        </p:nvSpPr>
        <p:spPr>
          <a:xfrm>
            <a:off x="8227786" y="4803547"/>
            <a:ext cx="580570" cy="273844"/>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SzPts val="1000"/>
              <a:buNone/>
            </a:pPr>
            <a:fld id="{00000000-1234-1234-1234-123412341234}" type="slidenum">
              <a:rPr lang="en-US"/>
              <a:t>19</a:t>
            </a:fld>
            <a:endParaRPr/>
          </a:p>
        </p:txBody>
      </p:sp>
    </p:spTree>
  </p:cSld>
  <p:clrMapOvr>
    <a:masterClrMapping/>
  </p:clrMapOvr>
  <p:transition spd="med">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333993" y="159442"/>
            <a:ext cx="7893793" cy="447164"/>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262626"/>
              </a:buClr>
              <a:buSzPts val="3000"/>
              <a:buFont typeface="Arial"/>
              <a:buNone/>
            </a:pPr>
            <a:r>
              <a:rPr lang="en-US">
                <a:latin typeface="Arial"/>
                <a:ea typeface="Arial"/>
                <a:cs typeface="Arial"/>
                <a:sym typeface="Arial"/>
              </a:rPr>
              <a:t>Agenda</a:t>
            </a:r>
            <a:endParaRPr>
              <a:latin typeface="Arial"/>
              <a:ea typeface="Arial"/>
              <a:cs typeface="Arial"/>
              <a:sym typeface="Arial"/>
            </a:endParaRPr>
          </a:p>
        </p:txBody>
      </p:sp>
      <p:sp>
        <p:nvSpPr>
          <p:cNvPr id="57" name="Google Shape;57;p8"/>
          <p:cNvSpPr txBox="1">
            <a:spLocks noGrp="1"/>
          </p:cNvSpPr>
          <p:nvPr>
            <p:ph type="body" idx="1"/>
          </p:nvPr>
        </p:nvSpPr>
        <p:spPr>
          <a:xfrm>
            <a:off x="317500" y="943429"/>
            <a:ext cx="8369300" cy="3143194"/>
          </a:xfrm>
          <a:prstGeom prst="rect">
            <a:avLst/>
          </a:prstGeom>
          <a:noFill/>
          <a:ln>
            <a:noFill/>
          </a:ln>
        </p:spPr>
        <p:txBody>
          <a:bodyPr spcFirstLastPara="1" wrap="square" lIns="91425" tIns="91425" rIns="91425" bIns="91425" anchor="t" anchorCtr="0">
            <a:noAutofit/>
          </a:bodyPr>
          <a:lstStyle/>
          <a:p>
            <a:pPr marL="342900" lvl="0" indent="-342900" algn="l" rtl="0">
              <a:lnSpc>
                <a:spcPct val="150000"/>
              </a:lnSpc>
              <a:spcBef>
                <a:spcPts val="0"/>
              </a:spcBef>
              <a:spcAft>
                <a:spcPts val="0"/>
              </a:spcAft>
              <a:buClr>
                <a:schemeClr val="dk1"/>
              </a:buClr>
              <a:buSzPts val="2000"/>
              <a:buFont typeface="Arial"/>
              <a:buChar char="•"/>
            </a:pPr>
            <a:r>
              <a:rPr lang="en-US" dirty="0" smtClean="0">
                <a:solidFill>
                  <a:schemeClr val="dk1"/>
                </a:solidFill>
                <a:latin typeface="Arial"/>
                <a:ea typeface="Arial"/>
                <a:cs typeface="Arial"/>
                <a:sym typeface="Arial"/>
              </a:rPr>
              <a:t>Zowe Overview</a:t>
            </a:r>
            <a:endParaRPr dirty="0">
              <a:solidFill>
                <a:schemeClr val="dk1"/>
              </a:solidFill>
              <a:latin typeface="Arial"/>
              <a:ea typeface="Arial"/>
              <a:cs typeface="Arial"/>
              <a:sym typeface="Arial"/>
            </a:endParaRPr>
          </a:p>
          <a:p>
            <a:pPr marL="342900" lvl="0" indent="-342900" algn="l" rtl="0">
              <a:lnSpc>
                <a:spcPct val="150000"/>
              </a:lnSpc>
              <a:spcBef>
                <a:spcPts val="0"/>
              </a:spcBef>
              <a:spcAft>
                <a:spcPts val="0"/>
              </a:spcAft>
              <a:buClr>
                <a:schemeClr val="dk1"/>
              </a:buClr>
              <a:buSzPts val="2000"/>
              <a:buFont typeface="Arial"/>
              <a:buChar char="•"/>
            </a:pPr>
            <a:r>
              <a:rPr lang="en-US" dirty="0">
                <a:solidFill>
                  <a:schemeClr val="dk1"/>
                </a:solidFill>
                <a:latin typeface="Arial"/>
                <a:ea typeface="Arial"/>
                <a:cs typeface="Arial"/>
                <a:sym typeface="Arial"/>
              </a:rPr>
              <a:t>LTS Release </a:t>
            </a:r>
            <a:r>
              <a:rPr lang="en-US" dirty="0" smtClean="0">
                <a:solidFill>
                  <a:schemeClr val="dk1"/>
                </a:solidFill>
                <a:latin typeface="Arial"/>
                <a:ea typeface="Arial"/>
                <a:cs typeface="Arial"/>
                <a:sym typeface="Arial"/>
              </a:rPr>
              <a:t> </a:t>
            </a:r>
            <a:endParaRPr dirty="0">
              <a:solidFill>
                <a:schemeClr val="dk1"/>
              </a:solidFill>
              <a:latin typeface="Arial"/>
              <a:ea typeface="Arial"/>
              <a:cs typeface="Arial"/>
              <a:sym typeface="Arial"/>
            </a:endParaRPr>
          </a:p>
          <a:p>
            <a:pPr marL="342900" lvl="0" indent="-342900" algn="l" rtl="0">
              <a:lnSpc>
                <a:spcPct val="150000"/>
              </a:lnSpc>
              <a:spcBef>
                <a:spcPts val="0"/>
              </a:spcBef>
              <a:spcAft>
                <a:spcPts val="0"/>
              </a:spcAft>
              <a:buClr>
                <a:schemeClr val="dk1"/>
              </a:buClr>
              <a:buSzPts val="2000"/>
              <a:buFont typeface="Arial"/>
              <a:buChar char="•"/>
            </a:pPr>
            <a:r>
              <a:rPr lang="en-US" dirty="0" smtClean="0">
                <a:solidFill>
                  <a:schemeClr val="dk1"/>
                </a:solidFill>
                <a:latin typeface="Arial"/>
                <a:ea typeface="Arial"/>
                <a:cs typeface="Arial"/>
                <a:sym typeface="Arial"/>
              </a:rPr>
              <a:t>Conformance </a:t>
            </a:r>
            <a:r>
              <a:rPr lang="en-US" dirty="0">
                <a:solidFill>
                  <a:schemeClr val="dk1"/>
                </a:solidFill>
                <a:latin typeface="Arial"/>
                <a:ea typeface="Arial"/>
                <a:cs typeface="Arial"/>
                <a:sym typeface="Arial"/>
              </a:rPr>
              <a:t>Program</a:t>
            </a:r>
            <a:endParaRPr dirty="0">
              <a:solidFill>
                <a:schemeClr val="dk1"/>
              </a:solidFill>
              <a:latin typeface="Arial"/>
              <a:ea typeface="Arial"/>
              <a:cs typeface="Arial"/>
              <a:sym typeface="Arial"/>
            </a:endParaRPr>
          </a:p>
          <a:p>
            <a:pPr marL="342900" lvl="0" indent="-342900" algn="l" rtl="0">
              <a:lnSpc>
                <a:spcPct val="150000"/>
              </a:lnSpc>
              <a:spcBef>
                <a:spcPts val="0"/>
              </a:spcBef>
              <a:spcAft>
                <a:spcPts val="0"/>
              </a:spcAft>
              <a:buClr>
                <a:schemeClr val="dk1"/>
              </a:buClr>
              <a:buSzPts val="2000"/>
              <a:buFont typeface="Arial"/>
              <a:buChar char="•"/>
            </a:pPr>
            <a:r>
              <a:rPr lang="en-US" dirty="0" smtClean="0">
                <a:solidFill>
                  <a:schemeClr val="dk1"/>
                </a:solidFill>
                <a:latin typeface="Arial"/>
                <a:ea typeface="Arial"/>
                <a:cs typeface="Arial"/>
                <a:sym typeface="Arial"/>
              </a:rPr>
              <a:t>Enterprise </a:t>
            </a:r>
            <a:r>
              <a:rPr lang="en-US" dirty="0">
                <a:solidFill>
                  <a:schemeClr val="dk1"/>
                </a:solidFill>
                <a:latin typeface="Arial"/>
                <a:ea typeface="Arial"/>
                <a:cs typeface="Arial"/>
                <a:sym typeface="Arial"/>
              </a:rPr>
              <a:t>and Production Ready</a:t>
            </a:r>
            <a:endParaRPr dirty="0">
              <a:solidFill>
                <a:schemeClr val="dk1"/>
              </a:solidFill>
              <a:latin typeface="Arial"/>
              <a:ea typeface="Arial"/>
              <a:cs typeface="Arial"/>
              <a:sym typeface="Arial"/>
            </a:endParaRPr>
          </a:p>
          <a:p>
            <a:pPr marL="342900" lvl="0" indent="-342900" algn="l" rtl="0">
              <a:lnSpc>
                <a:spcPct val="150000"/>
              </a:lnSpc>
              <a:spcBef>
                <a:spcPts val="0"/>
              </a:spcBef>
              <a:spcAft>
                <a:spcPts val="0"/>
              </a:spcAft>
              <a:buClr>
                <a:schemeClr val="dk1"/>
              </a:buClr>
              <a:buSzPts val="2000"/>
              <a:buFont typeface="Arial"/>
              <a:buChar char="•"/>
            </a:pPr>
            <a:r>
              <a:rPr lang="en-US" dirty="0" smtClean="0">
                <a:solidFill>
                  <a:schemeClr val="dk1"/>
                </a:solidFill>
                <a:latin typeface="Arial"/>
                <a:ea typeface="Arial"/>
                <a:cs typeface="Arial"/>
                <a:sym typeface="Arial"/>
              </a:rPr>
              <a:t>Get </a:t>
            </a:r>
            <a:r>
              <a:rPr lang="en-US" dirty="0">
                <a:solidFill>
                  <a:schemeClr val="dk1"/>
                </a:solidFill>
                <a:latin typeface="Arial"/>
                <a:ea typeface="Arial"/>
                <a:cs typeface="Arial"/>
                <a:sym typeface="Arial"/>
              </a:rPr>
              <a:t>involved </a:t>
            </a:r>
            <a:endParaRPr dirty="0">
              <a:solidFill>
                <a:schemeClr val="dk1"/>
              </a:solidFill>
              <a:latin typeface="Arial"/>
              <a:ea typeface="Arial"/>
              <a:cs typeface="Arial"/>
              <a:sym typeface="Arial"/>
            </a:endParaRPr>
          </a:p>
          <a:p>
            <a:pPr marL="342900" lvl="0" indent="-342900" algn="l" rtl="0">
              <a:lnSpc>
                <a:spcPct val="150000"/>
              </a:lnSpc>
              <a:spcBef>
                <a:spcPts val="0"/>
              </a:spcBef>
              <a:spcAft>
                <a:spcPts val="0"/>
              </a:spcAft>
              <a:buClr>
                <a:schemeClr val="dk1"/>
              </a:buClr>
              <a:buSzPts val="2000"/>
              <a:buFont typeface="Arial"/>
              <a:buChar char="•"/>
            </a:pPr>
            <a:r>
              <a:rPr lang="en-US" dirty="0">
                <a:solidFill>
                  <a:schemeClr val="dk1"/>
                </a:solidFill>
                <a:latin typeface="Arial"/>
                <a:ea typeface="Arial"/>
                <a:cs typeface="Arial"/>
                <a:sym typeface="Arial"/>
              </a:rPr>
              <a:t>Q/A</a:t>
            </a:r>
            <a:endParaRPr dirty="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6"/>
          <p:cNvSpPr txBox="1">
            <a:spLocks noGrp="1"/>
          </p:cNvSpPr>
          <p:nvPr>
            <p:ph type="title"/>
          </p:nvPr>
        </p:nvSpPr>
        <p:spPr>
          <a:xfrm>
            <a:off x="333993" y="159442"/>
            <a:ext cx="7893793" cy="4471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700"/>
              <a:buFont typeface="Gill Sans"/>
              <a:buNone/>
            </a:pPr>
            <a:r>
              <a:rPr lang="en-US"/>
              <a:t>Updates for Zowe Conformance ZOWE  V</a:t>
            </a:r>
            <a:r>
              <a:rPr lang="en-US">
                <a:latin typeface="Arial"/>
                <a:ea typeface="Arial"/>
                <a:cs typeface="Arial"/>
                <a:sym typeface="Arial"/>
              </a:rPr>
              <a:t>1</a:t>
            </a:r>
            <a:r>
              <a:rPr lang="en-US"/>
              <a:t> </a:t>
            </a:r>
            <a:endParaRPr/>
          </a:p>
        </p:txBody>
      </p:sp>
      <p:sp>
        <p:nvSpPr>
          <p:cNvPr id="426" name="Google Shape;426;p26"/>
          <p:cNvSpPr txBox="1">
            <a:spLocks noGrp="1"/>
          </p:cNvSpPr>
          <p:nvPr>
            <p:ph type="body" idx="1"/>
          </p:nvPr>
        </p:nvSpPr>
        <p:spPr>
          <a:xfrm>
            <a:off x="317500" y="943425"/>
            <a:ext cx="5480100" cy="3534300"/>
          </a:xfrm>
          <a:prstGeom prst="rect">
            <a:avLst/>
          </a:prstGeom>
          <a:noFill/>
          <a:ln>
            <a:noFill/>
          </a:ln>
        </p:spPr>
        <p:txBody>
          <a:bodyPr spcFirstLastPara="1" wrap="square" lIns="91425" tIns="45700" rIns="91425" bIns="45700" anchor="t" anchorCtr="0">
            <a:noAutofit/>
          </a:bodyPr>
          <a:lstStyle/>
          <a:p>
            <a:pPr marL="342900" lvl="0" indent="-358775" algn="l" rtl="0">
              <a:lnSpc>
                <a:spcPct val="80000"/>
              </a:lnSpc>
              <a:spcBef>
                <a:spcPts val="0"/>
              </a:spcBef>
              <a:spcAft>
                <a:spcPts val="0"/>
              </a:spcAft>
              <a:buClr>
                <a:schemeClr val="dk1"/>
              </a:buClr>
              <a:buSzPts val="1800"/>
              <a:buChar char="•"/>
            </a:pPr>
            <a:r>
              <a:rPr lang="en-US" sz="1800" dirty="0" smtClean="0"/>
              <a:t>Program </a:t>
            </a:r>
            <a:r>
              <a:rPr lang="en-US" sz="1800" dirty="0"/>
              <a:t>Updates from Zowe Conformance 2019</a:t>
            </a:r>
            <a:endParaRPr sz="1800" dirty="0"/>
          </a:p>
          <a:p>
            <a:pPr marL="742950" lvl="1" indent="-298767" algn="l" rtl="0">
              <a:lnSpc>
                <a:spcPct val="80000"/>
              </a:lnSpc>
              <a:spcBef>
                <a:spcPts val="279"/>
              </a:spcBef>
              <a:spcAft>
                <a:spcPts val="0"/>
              </a:spcAft>
              <a:buClr>
                <a:schemeClr val="dk1"/>
              </a:buClr>
              <a:buSzPts val="1600"/>
              <a:buChar char="–"/>
            </a:pPr>
            <a:r>
              <a:rPr lang="en-US" sz="1600" dirty="0"/>
              <a:t>Base version for conformance </a:t>
            </a:r>
            <a:r>
              <a:rPr lang="en-US" sz="1600" dirty="0" smtClean="0"/>
              <a:t>revised </a:t>
            </a:r>
            <a:r>
              <a:rPr lang="en-US" sz="1600" dirty="0"/>
              <a:t>to Zowe 1.9 (initial Active LTS release)</a:t>
            </a:r>
            <a:endParaRPr sz="1600" dirty="0"/>
          </a:p>
          <a:p>
            <a:pPr marL="742950" lvl="1" indent="-298767" algn="l" rtl="0">
              <a:lnSpc>
                <a:spcPct val="80000"/>
              </a:lnSpc>
              <a:spcBef>
                <a:spcPts val="279"/>
              </a:spcBef>
              <a:spcAft>
                <a:spcPts val="0"/>
              </a:spcAft>
              <a:buClr>
                <a:schemeClr val="dk1"/>
              </a:buClr>
              <a:buSzPts val="1600"/>
              <a:buChar char="–"/>
            </a:pPr>
            <a:r>
              <a:rPr lang="en-US" sz="1600" dirty="0"/>
              <a:t>Test Criteria transitioned to </a:t>
            </a:r>
            <a:r>
              <a:rPr lang="en-US" sz="1600" dirty="0" smtClean="0"/>
              <a:t>checklist </a:t>
            </a:r>
            <a:r>
              <a:rPr lang="en-US" sz="1600" dirty="0"/>
              <a:t>format and entries “tagged” with “LTS” #</a:t>
            </a:r>
            <a:endParaRPr sz="1600" dirty="0"/>
          </a:p>
          <a:p>
            <a:pPr marL="742950" lvl="1" indent="-298767" algn="l" rtl="0">
              <a:lnSpc>
                <a:spcPct val="80000"/>
              </a:lnSpc>
              <a:spcBef>
                <a:spcPts val="279"/>
              </a:spcBef>
              <a:spcAft>
                <a:spcPts val="0"/>
              </a:spcAft>
              <a:buClr>
                <a:schemeClr val="dk1"/>
              </a:buClr>
              <a:buSzPts val="1600"/>
              <a:buChar char="–"/>
            </a:pPr>
            <a:r>
              <a:rPr lang="en-US" sz="1600" dirty="0"/>
              <a:t>Program </a:t>
            </a:r>
            <a:r>
              <a:rPr lang="en-US" sz="1600" dirty="0" smtClean="0"/>
              <a:t>material transparency / maintained </a:t>
            </a:r>
            <a:r>
              <a:rPr lang="en-US" sz="1600" dirty="0"/>
              <a:t>openly on </a:t>
            </a:r>
            <a:r>
              <a:rPr lang="en-US" sz="1600" u="sng" dirty="0">
                <a:solidFill>
                  <a:schemeClr val="hlink"/>
                </a:solidFill>
                <a:hlinkClick r:id="rId3"/>
              </a:rPr>
              <a:t>Open Mainframe Project </a:t>
            </a:r>
            <a:r>
              <a:rPr lang="en-US" sz="1600" u="sng" dirty="0" err="1">
                <a:solidFill>
                  <a:schemeClr val="hlink"/>
                </a:solidFill>
                <a:hlinkClick r:id="rId3"/>
              </a:rPr>
              <a:t>Github</a:t>
            </a:r>
            <a:endParaRPr sz="1600" dirty="0"/>
          </a:p>
          <a:p>
            <a:pPr marL="742950" lvl="1" indent="-298767" algn="l" rtl="0">
              <a:lnSpc>
                <a:spcPct val="80000"/>
              </a:lnSpc>
              <a:spcBef>
                <a:spcPts val="279"/>
              </a:spcBef>
              <a:spcAft>
                <a:spcPts val="0"/>
              </a:spcAft>
              <a:buClr>
                <a:schemeClr val="dk1"/>
              </a:buClr>
              <a:buSzPts val="1600"/>
              <a:buChar char="–"/>
            </a:pPr>
            <a:r>
              <a:rPr lang="en-US" sz="1600" u="sng" dirty="0">
                <a:solidFill>
                  <a:schemeClr val="hlink"/>
                </a:solidFill>
                <a:hlinkClick r:id="rId4"/>
              </a:rPr>
              <a:t>Terms and Conditions</a:t>
            </a:r>
            <a:r>
              <a:rPr lang="en-US" sz="1600" dirty="0"/>
              <a:t> modified to retain previous program revision badges</a:t>
            </a:r>
            <a:endParaRPr sz="1600" dirty="0"/>
          </a:p>
          <a:p>
            <a:pPr marL="742950" lvl="0" indent="0" algn="l" rtl="0">
              <a:lnSpc>
                <a:spcPct val="80000"/>
              </a:lnSpc>
              <a:spcBef>
                <a:spcPts val="279"/>
              </a:spcBef>
              <a:spcAft>
                <a:spcPts val="0"/>
              </a:spcAft>
              <a:buNone/>
            </a:pPr>
            <a:endParaRPr sz="1600" dirty="0"/>
          </a:p>
          <a:p>
            <a:pPr marL="342900" lvl="0" indent="-358775" algn="l" rtl="0">
              <a:lnSpc>
                <a:spcPct val="80000"/>
              </a:lnSpc>
              <a:spcBef>
                <a:spcPts val="310"/>
              </a:spcBef>
              <a:spcAft>
                <a:spcPts val="0"/>
              </a:spcAft>
              <a:buClr>
                <a:schemeClr val="dk1"/>
              </a:buClr>
              <a:buSzPts val="1800"/>
              <a:buChar char="•"/>
            </a:pPr>
            <a:r>
              <a:rPr lang="en-US" sz="1800" dirty="0"/>
              <a:t>Ongoing Continuous Improvement</a:t>
            </a:r>
            <a:endParaRPr sz="1800" dirty="0"/>
          </a:p>
          <a:p>
            <a:pPr marL="742950" lvl="1" indent="-298767" algn="l" rtl="0">
              <a:lnSpc>
                <a:spcPct val="80000"/>
              </a:lnSpc>
              <a:spcBef>
                <a:spcPts val="279"/>
              </a:spcBef>
              <a:spcAft>
                <a:spcPts val="0"/>
              </a:spcAft>
              <a:buClr>
                <a:schemeClr val="dk1"/>
              </a:buClr>
              <a:buSzPts val="1600"/>
              <a:buChar char="–"/>
            </a:pPr>
            <a:r>
              <a:rPr lang="en-US" sz="1600" dirty="0"/>
              <a:t>Community feedback and participation on Zowe Conformant requirements</a:t>
            </a:r>
            <a:endParaRPr sz="1600" dirty="0"/>
          </a:p>
          <a:p>
            <a:pPr marL="742950" lvl="1" indent="-298767" algn="l" rtl="0">
              <a:lnSpc>
                <a:spcPct val="80000"/>
              </a:lnSpc>
              <a:spcBef>
                <a:spcPts val="279"/>
              </a:spcBef>
              <a:spcAft>
                <a:spcPts val="0"/>
              </a:spcAft>
              <a:buClr>
                <a:schemeClr val="dk1"/>
              </a:buClr>
              <a:buSzPts val="1600"/>
              <a:buChar char="–"/>
            </a:pPr>
            <a:r>
              <a:rPr lang="en-US" sz="1600" dirty="0"/>
              <a:t>Web Page / App Store look-and-feel</a:t>
            </a:r>
            <a:endParaRPr sz="1600" dirty="0"/>
          </a:p>
          <a:p>
            <a:pPr marL="742950" lvl="1" indent="-298767" algn="l" rtl="0">
              <a:lnSpc>
                <a:spcPct val="80000"/>
              </a:lnSpc>
              <a:spcBef>
                <a:spcPts val="279"/>
              </a:spcBef>
              <a:spcAft>
                <a:spcPts val="0"/>
              </a:spcAft>
              <a:buClr>
                <a:schemeClr val="dk1"/>
              </a:buClr>
              <a:buSzPts val="1600"/>
              <a:buChar char="–"/>
            </a:pPr>
            <a:r>
              <a:rPr lang="en-US" sz="1600" dirty="0"/>
              <a:t>Incremental badge considerations</a:t>
            </a:r>
            <a:endParaRPr sz="1600" dirty="0"/>
          </a:p>
        </p:txBody>
      </p:sp>
      <p:sp>
        <p:nvSpPr>
          <p:cNvPr id="427" name="Google Shape;427;p26"/>
          <p:cNvSpPr txBox="1">
            <a:spLocks noGrp="1"/>
          </p:cNvSpPr>
          <p:nvPr>
            <p:ph type="sldNum" idx="12"/>
          </p:nvPr>
        </p:nvSpPr>
        <p:spPr>
          <a:xfrm>
            <a:off x="8227786" y="4803547"/>
            <a:ext cx="58057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t>20</a:t>
            </a:fld>
            <a:endParaRPr/>
          </a:p>
        </p:txBody>
      </p:sp>
      <p:pic>
        <p:nvPicPr>
          <p:cNvPr id="428" name="Google Shape;428;p26"/>
          <p:cNvPicPr preferRelativeResize="0"/>
          <p:nvPr/>
        </p:nvPicPr>
        <p:blipFill rotWithShape="1">
          <a:blip r:embed="rId5">
            <a:alphaModFix/>
          </a:blip>
          <a:srcRect/>
          <a:stretch/>
        </p:blipFill>
        <p:spPr>
          <a:xfrm>
            <a:off x="5797685" y="883386"/>
            <a:ext cx="2924002" cy="3205716"/>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32;p18"/>
          <p:cNvSpPr txBox="1">
            <a:spLocks noGrp="1"/>
          </p:cNvSpPr>
          <p:nvPr>
            <p:ph type="body" idx="1"/>
          </p:nvPr>
        </p:nvSpPr>
        <p:spPr>
          <a:prstGeom prst="rect">
            <a:avLst/>
          </a:prstGeom>
          <a:noFill/>
          <a:ln>
            <a:noFill/>
          </a:ln>
        </p:spPr>
        <p:txBody>
          <a:bodyPr spcFirstLastPara="1" wrap="square" lIns="68575" tIns="34275" rIns="68575" bIns="34275" anchor="t" anchorCtr="0">
            <a:noAutofit/>
          </a:bodyPr>
          <a:lstStyle/>
          <a:p>
            <a:pPr marL="0" lvl="0" indent="0" algn="l" rtl="0">
              <a:lnSpc>
                <a:spcPct val="80000"/>
              </a:lnSpc>
              <a:spcBef>
                <a:spcPts val="600"/>
              </a:spcBef>
              <a:spcAft>
                <a:spcPts val="0"/>
              </a:spcAft>
              <a:buClr>
                <a:schemeClr val="dk1"/>
              </a:buClr>
              <a:buSzPts val="1800"/>
              <a:buNone/>
            </a:pPr>
            <a:r>
              <a:rPr lang="en" sz="1800" dirty="0" smtClean="0"/>
              <a:t>Eligable </a:t>
            </a:r>
            <a:r>
              <a:rPr lang="en" sz="1800" dirty="0"/>
              <a:t>Conformant Offerings</a:t>
            </a:r>
            <a:endParaRPr sz="1800" dirty="0"/>
          </a:p>
          <a:p>
            <a:pPr marL="177800" indent="-177800">
              <a:lnSpc>
                <a:spcPct val="80000"/>
              </a:lnSpc>
              <a:spcBef>
                <a:spcPts val="600"/>
              </a:spcBef>
            </a:pPr>
            <a:r>
              <a:rPr lang="en" sz="1600" dirty="0" smtClean="0"/>
              <a:t>New Apps</a:t>
            </a:r>
            <a:endParaRPr sz="1600" dirty="0"/>
          </a:p>
          <a:p>
            <a:pPr marL="177800" indent="-177800">
              <a:lnSpc>
                <a:spcPct val="80000"/>
              </a:lnSpc>
              <a:spcBef>
                <a:spcPts val="600"/>
              </a:spcBef>
            </a:pPr>
            <a:r>
              <a:rPr lang="en" sz="1600" dirty="0"/>
              <a:t>Existing / 2019 Conformant Apps</a:t>
            </a:r>
            <a:endParaRPr sz="1600" dirty="0"/>
          </a:p>
          <a:p>
            <a:pPr marL="0" lvl="0" indent="0" algn="l" rtl="0">
              <a:lnSpc>
                <a:spcPct val="80000"/>
              </a:lnSpc>
              <a:spcBef>
                <a:spcPts val="900"/>
              </a:spcBef>
              <a:spcAft>
                <a:spcPts val="0"/>
              </a:spcAft>
              <a:buClr>
                <a:schemeClr val="dk1"/>
              </a:buClr>
              <a:buSzPts val="1800"/>
              <a:buNone/>
            </a:pPr>
            <a:endParaRPr sz="1800" dirty="0"/>
          </a:p>
          <a:p>
            <a:pPr marL="0" lvl="0" indent="0">
              <a:lnSpc>
                <a:spcPct val="80000"/>
              </a:lnSpc>
              <a:spcBef>
                <a:spcPts val="600"/>
              </a:spcBef>
              <a:spcAft>
                <a:spcPts val="600"/>
              </a:spcAft>
              <a:buNone/>
            </a:pPr>
            <a:r>
              <a:rPr lang="en" sz="1800" dirty="0"/>
              <a:t>4 Steps to Conformance: </a:t>
            </a:r>
            <a:endParaRPr lang="en" sz="1800" dirty="0" smtClean="0"/>
          </a:p>
          <a:p>
            <a:pPr marL="0" lvl="0" indent="0">
              <a:lnSpc>
                <a:spcPct val="80000"/>
              </a:lnSpc>
              <a:spcBef>
                <a:spcPts val="600"/>
              </a:spcBef>
              <a:spcAft>
                <a:spcPts val="600"/>
              </a:spcAft>
              <a:buNone/>
            </a:pPr>
            <a:r>
              <a:rPr lang="en" sz="1800" dirty="0" smtClean="0"/>
              <a:t> </a:t>
            </a:r>
            <a:r>
              <a:rPr lang="en-US" sz="1400" dirty="0">
                <a:hlinkClick r:id="rId2"/>
              </a:rPr>
              <a:t>https://www.openmainframeproject.org/projects/zowe/conformance</a:t>
            </a:r>
            <a:endParaRPr sz="1400" dirty="0"/>
          </a:p>
          <a:p>
            <a:pPr marL="0" lvl="1" indent="-342900" rtl="0">
              <a:lnSpc>
                <a:spcPct val="80000"/>
              </a:lnSpc>
              <a:spcBef>
                <a:spcPts val="600"/>
              </a:spcBef>
              <a:spcAft>
                <a:spcPts val="0"/>
              </a:spcAft>
              <a:buClr>
                <a:srgbClr val="076F83"/>
              </a:buClr>
              <a:buSzPts val="1800"/>
              <a:buFont typeface="Arial"/>
              <a:buAutoNum type="arabicPeriod"/>
            </a:pPr>
            <a:r>
              <a:rPr lang="en" sz="1800" dirty="0" smtClean="0"/>
              <a:t>PREPARE	</a:t>
            </a:r>
            <a:r>
              <a:rPr lang="en" sz="1600" dirty="0" smtClean="0"/>
              <a:t>Review </a:t>
            </a:r>
            <a:r>
              <a:rPr lang="en" sz="1600" dirty="0"/>
              <a:t>program and test evaluation guide(s)</a:t>
            </a:r>
            <a:endParaRPr sz="1600" dirty="0"/>
          </a:p>
          <a:p>
            <a:pPr marL="0" lvl="1" indent="-342900" rtl="0">
              <a:lnSpc>
                <a:spcPct val="80000"/>
              </a:lnSpc>
              <a:spcBef>
                <a:spcPts val="600"/>
              </a:spcBef>
              <a:spcAft>
                <a:spcPts val="0"/>
              </a:spcAft>
              <a:buClr>
                <a:srgbClr val="076F83"/>
              </a:buClr>
              <a:buSzPts val="1800"/>
              <a:buFont typeface="Arial"/>
              <a:buAutoNum type="arabicPeriod"/>
            </a:pPr>
            <a:r>
              <a:rPr lang="en" sz="1800" dirty="0" smtClean="0"/>
              <a:t>TEST		</a:t>
            </a:r>
            <a:r>
              <a:rPr lang="en" sz="1600" dirty="0" smtClean="0"/>
              <a:t>Confirm </a:t>
            </a:r>
            <a:r>
              <a:rPr lang="en" sz="1600" dirty="0"/>
              <a:t>“required” entries are satisfied</a:t>
            </a:r>
            <a:endParaRPr sz="1600" dirty="0"/>
          </a:p>
          <a:p>
            <a:pPr marL="0" lvl="1" indent="-342900" rtl="0">
              <a:lnSpc>
                <a:spcPct val="80000"/>
              </a:lnSpc>
              <a:spcBef>
                <a:spcPts val="600"/>
              </a:spcBef>
              <a:spcAft>
                <a:spcPts val="0"/>
              </a:spcAft>
              <a:buClr>
                <a:srgbClr val="076F83"/>
              </a:buClr>
              <a:buSzPts val="1800"/>
              <a:buFont typeface="Arial"/>
              <a:buAutoNum type="arabicPeriod"/>
            </a:pPr>
            <a:r>
              <a:rPr lang="en" sz="1800" dirty="0" smtClean="0"/>
              <a:t>SUBMIT	</a:t>
            </a:r>
            <a:r>
              <a:rPr lang="en" sz="1600" dirty="0" smtClean="0"/>
              <a:t>Email </a:t>
            </a:r>
            <a:r>
              <a:rPr lang="en" sz="1600" dirty="0"/>
              <a:t>your “official” request</a:t>
            </a:r>
            <a:endParaRPr sz="1600" dirty="0"/>
          </a:p>
          <a:p>
            <a:pPr marL="0" lvl="1" indent="-342900" rtl="0">
              <a:lnSpc>
                <a:spcPct val="80000"/>
              </a:lnSpc>
              <a:spcBef>
                <a:spcPts val="600"/>
              </a:spcBef>
              <a:spcAft>
                <a:spcPts val="0"/>
              </a:spcAft>
              <a:buClr>
                <a:srgbClr val="076F83"/>
              </a:buClr>
              <a:buSzPts val="1800"/>
              <a:buFont typeface="Arial"/>
              <a:buAutoNum type="arabicPeriod"/>
            </a:pPr>
            <a:r>
              <a:rPr lang="en" sz="1800" dirty="0" smtClean="0"/>
              <a:t>REVIEW	</a:t>
            </a:r>
            <a:r>
              <a:rPr lang="en" sz="1600" dirty="0" smtClean="0"/>
              <a:t>OMP </a:t>
            </a:r>
            <a:r>
              <a:rPr lang="en" sz="1600" dirty="0"/>
              <a:t>reviews / approves / notifies / issues badges</a:t>
            </a:r>
            <a:endParaRPr sz="1600" dirty="0"/>
          </a:p>
        </p:txBody>
      </p:sp>
      <p:sp>
        <p:nvSpPr>
          <p:cNvPr id="7" name="Rectangle 6"/>
          <p:cNvSpPr/>
          <p:nvPr/>
        </p:nvSpPr>
        <p:spPr>
          <a:xfrm>
            <a:off x="4063175" y="730045"/>
            <a:ext cx="4756355" cy="1570704"/>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solidFill>
                  <a:srgbClr val="002060"/>
                </a:solidFill>
              </a:rPr>
              <a:t>Participate in the Zowe Conformance Program</a:t>
            </a:r>
            <a:endParaRPr lang="en-US" sz="1600" dirty="0">
              <a:solidFill>
                <a:srgbClr val="002060"/>
              </a:solidFill>
            </a:endParaRPr>
          </a:p>
        </p:txBody>
      </p:sp>
      <p:graphicFrame>
        <p:nvGraphicFramePr>
          <p:cNvPr id="8" name="Diagram 7"/>
          <p:cNvGraphicFramePr/>
          <p:nvPr>
            <p:extLst/>
          </p:nvPr>
        </p:nvGraphicFramePr>
        <p:xfrm>
          <a:off x="4265080" y="1069260"/>
          <a:ext cx="4389146" cy="1135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434;p2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700"/>
              <a:buFont typeface="Gill Sans"/>
              <a:buNone/>
            </a:pPr>
            <a:r>
              <a:rPr lang="en-US" dirty="0"/>
              <a:t>Anyone can apply for Zowe Conformance</a:t>
            </a:r>
            <a:endParaRPr dirty="0"/>
          </a:p>
        </p:txBody>
      </p:sp>
    </p:spTree>
    <p:extLst>
      <p:ext uri="{BB962C8B-B14F-4D97-AF65-F5344CB8AC3E}">
        <p14:creationId xmlns:p14="http://schemas.microsoft.com/office/powerpoint/2010/main" val="18322845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7"/>
          <p:cNvSpPr txBox="1">
            <a:spLocks noGrp="1"/>
          </p:cNvSpPr>
          <p:nvPr>
            <p:ph type="title"/>
          </p:nvPr>
        </p:nvSpPr>
        <p:spPr>
          <a:xfrm>
            <a:off x="333992" y="159442"/>
            <a:ext cx="6981207" cy="4471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700"/>
              <a:buFont typeface="Gill Sans"/>
              <a:buNone/>
            </a:pPr>
            <a:r>
              <a:rPr lang="en-US" dirty="0" smtClean="0"/>
              <a:t>Zowe Conformance Terms</a:t>
            </a:r>
            <a:endParaRPr dirty="0"/>
          </a:p>
        </p:txBody>
      </p:sp>
      <p:sp>
        <p:nvSpPr>
          <p:cNvPr id="435" name="Google Shape;435;p27"/>
          <p:cNvSpPr txBox="1">
            <a:spLocks noGrp="1"/>
          </p:cNvSpPr>
          <p:nvPr>
            <p:ph type="body" idx="1"/>
          </p:nvPr>
        </p:nvSpPr>
        <p:spPr>
          <a:xfrm>
            <a:off x="317500" y="943429"/>
            <a:ext cx="2388755" cy="314319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None/>
            </a:pPr>
            <a:r>
              <a:rPr lang="en-US" sz="1400" b="1" dirty="0">
                <a:latin typeface="Gill Sans"/>
                <a:ea typeface="Gill Sans"/>
                <a:cs typeface="Gill Sans"/>
                <a:sym typeface="Gill Sans"/>
              </a:rPr>
              <a:t>Both new and previous Zowe Conformant </a:t>
            </a:r>
            <a:r>
              <a:rPr lang="en-US" sz="1400" b="1" dirty="0" smtClean="0">
                <a:latin typeface="Gill Sans"/>
                <a:ea typeface="Gill Sans"/>
                <a:cs typeface="Gill Sans"/>
                <a:sym typeface="Gill Sans"/>
              </a:rPr>
              <a:t>offerings </a:t>
            </a:r>
            <a:r>
              <a:rPr lang="en-US" sz="1400" b="1" dirty="0">
                <a:latin typeface="Gill Sans"/>
                <a:ea typeface="Gill Sans"/>
                <a:cs typeface="Gill Sans"/>
                <a:sym typeface="Gill Sans"/>
              </a:rPr>
              <a:t>are eligible for Zowe </a:t>
            </a:r>
            <a:r>
              <a:rPr lang="en-US" sz="1400" b="1" dirty="0" smtClean="0"/>
              <a:t>V</a:t>
            </a:r>
            <a:r>
              <a:rPr lang="en-US" sz="1400" b="1" dirty="0" smtClean="0">
                <a:latin typeface="Arial"/>
                <a:ea typeface="Arial"/>
                <a:cs typeface="Arial"/>
                <a:sym typeface="Arial"/>
              </a:rPr>
              <a:t>1</a:t>
            </a:r>
            <a:r>
              <a:rPr lang="en-US" sz="1400" b="1" dirty="0">
                <a:latin typeface="Gill Sans"/>
                <a:ea typeface="Gill Sans"/>
                <a:cs typeface="Gill Sans"/>
                <a:sym typeface="Gill Sans"/>
              </a:rPr>
              <a:t>.  </a:t>
            </a:r>
            <a:endParaRPr sz="1400" dirty="0"/>
          </a:p>
          <a:p>
            <a:pPr marL="457200" lvl="0" indent="-317500" algn="l" rtl="0">
              <a:spcBef>
                <a:spcPts val="280"/>
              </a:spcBef>
              <a:spcAft>
                <a:spcPts val="0"/>
              </a:spcAft>
              <a:buSzPts val="1400"/>
              <a:buChar char="•"/>
            </a:pPr>
            <a:r>
              <a:rPr lang="en-US" sz="1400" dirty="0"/>
              <a:t>Program fees apply</a:t>
            </a:r>
            <a:endParaRPr sz="1400" dirty="0"/>
          </a:p>
          <a:p>
            <a:pPr marL="457200" lvl="0" indent="-317500" algn="l" rtl="0">
              <a:spcBef>
                <a:spcPts val="0"/>
              </a:spcBef>
              <a:spcAft>
                <a:spcPts val="0"/>
              </a:spcAft>
              <a:buSzPts val="1400"/>
              <a:buChar char="•"/>
            </a:pPr>
            <a:r>
              <a:rPr lang="en-US" sz="1400" dirty="0"/>
              <a:t>Waived for </a:t>
            </a:r>
            <a:r>
              <a:rPr lang="en-US" sz="1400" i="1" dirty="0"/>
              <a:t>current</a:t>
            </a:r>
            <a:r>
              <a:rPr lang="en-US" sz="1400" dirty="0"/>
              <a:t> Open Mainframe Project members</a:t>
            </a:r>
            <a:endParaRPr dirty="0"/>
          </a:p>
          <a:p>
            <a:pPr marL="0" lvl="0" indent="0" algn="l" rtl="0">
              <a:spcBef>
                <a:spcPts val="320"/>
              </a:spcBef>
              <a:spcAft>
                <a:spcPts val="0"/>
              </a:spcAft>
              <a:buClr>
                <a:schemeClr val="dk1"/>
              </a:buClr>
              <a:buSzPts val="1600"/>
              <a:buNone/>
            </a:pPr>
            <a:endParaRPr sz="1600" dirty="0"/>
          </a:p>
        </p:txBody>
      </p:sp>
      <p:sp>
        <p:nvSpPr>
          <p:cNvPr id="436" name="Google Shape;436;p27"/>
          <p:cNvSpPr txBox="1">
            <a:spLocks noGrp="1"/>
          </p:cNvSpPr>
          <p:nvPr>
            <p:ph type="sldNum" idx="12"/>
          </p:nvPr>
        </p:nvSpPr>
        <p:spPr>
          <a:xfrm>
            <a:off x="8227786" y="4803547"/>
            <a:ext cx="580570" cy="273844"/>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SzPts val="1000"/>
              <a:buNone/>
            </a:pPr>
            <a:fld id="{00000000-1234-1234-1234-123412341234}" type="slidenum">
              <a:rPr lang="en-US"/>
              <a:t>22</a:t>
            </a:fld>
            <a:endParaRPr/>
          </a:p>
        </p:txBody>
      </p:sp>
      <p:sp>
        <p:nvSpPr>
          <p:cNvPr id="437" name="Google Shape;437;p27"/>
          <p:cNvSpPr txBox="1">
            <a:spLocks noGrp="1"/>
          </p:cNvSpPr>
          <p:nvPr>
            <p:ph type="body" idx="2"/>
          </p:nvPr>
        </p:nvSpPr>
        <p:spPr>
          <a:xfrm>
            <a:off x="2872500" y="943424"/>
            <a:ext cx="5904000" cy="3749100"/>
          </a:xfrm>
          <a:prstGeom prst="rect">
            <a:avLst/>
          </a:prstGeom>
          <a:noFill/>
          <a:ln>
            <a:noFill/>
          </a:ln>
        </p:spPr>
        <p:txBody>
          <a:bodyPr spcFirstLastPara="1" wrap="square" lIns="91425" tIns="45700" rIns="91425" bIns="45700" anchor="t" anchorCtr="0">
            <a:noAutofit/>
          </a:bodyPr>
          <a:lstStyle/>
          <a:p>
            <a:pPr marL="285750" indent="-285750">
              <a:spcBef>
                <a:spcPts val="600"/>
              </a:spcBef>
              <a:buSzPts val="1600"/>
            </a:pPr>
            <a:r>
              <a:rPr lang="en-US" sz="1600" dirty="0" smtClean="0"/>
              <a:t>Open </a:t>
            </a:r>
            <a:r>
              <a:rPr lang="en-US" sz="1600" dirty="0"/>
              <a:t>Mainframe Project staff will independently and objectively review all submissions in </a:t>
            </a:r>
            <a:r>
              <a:rPr lang="en-US" sz="1600" dirty="0" smtClean="0"/>
              <a:t>confidence</a:t>
            </a:r>
          </a:p>
          <a:p>
            <a:pPr marL="285750" indent="-285750">
              <a:spcBef>
                <a:spcPts val="600"/>
              </a:spcBef>
              <a:buSzPts val="1600"/>
            </a:pPr>
            <a:r>
              <a:rPr lang="en-US" sz="1600" dirty="0" smtClean="0"/>
              <a:t>Zowe </a:t>
            </a:r>
            <a:r>
              <a:rPr lang="en-US" sz="1600" dirty="0"/>
              <a:t>community members may be contacted for questions, but the identity of a submitting organization or individual will not be </a:t>
            </a:r>
            <a:r>
              <a:rPr lang="en-US" sz="1600" dirty="0" smtClean="0"/>
              <a:t>disclosed</a:t>
            </a:r>
          </a:p>
          <a:p>
            <a:pPr marL="285750" indent="-285750">
              <a:spcBef>
                <a:spcPts val="600"/>
              </a:spcBef>
              <a:buSzPts val="1600"/>
            </a:pPr>
            <a:r>
              <a:rPr lang="en-US" sz="1600" dirty="0" smtClean="0"/>
              <a:t>Upon approval</a:t>
            </a:r>
            <a:r>
              <a:rPr lang="en-US" sz="1600" dirty="0"/>
              <a:t>, Open Mainframe Project staff will notify the submitter and communicate on badging and publication of </a:t>
            </a:r>
            <a:r>
              <a:rPr lang="en-US" sz="1600" dirty="0" smtClean="0"/>
              <a:t>offering</a:t>
            </a:r>
            <a:endParaRPr dirty="0"/>
          </a:p>
        </p:txBody>
      </p:sp>
      <p:pic>
        <p:nvPicPr>
          <p:cNvPr id="438" name="Google Shape;438;p27"/>
          <p:cNvPicPr preferRelativeResize="0"/>
          <p:nvPr/>
        </p:nvPicPr>
        <p:blipFill rotWithShape="1">
          <a:blip r:embed="rId3">
            <a:alphaModFix/>
          </a:blip>
          <a:srcRect/>
          <a:stretch/>
        </p:blipFill>
        <p:spPr>
          <a:xfrm>
            <a:off x="951345" y="3939609"/>
            <a:ext cx="1107543" cy="819582"/>
          </a:xfrm>
          <a:prstGeom prst="rect">
            <a:avLst/>
          </a:prstGeom>
          <a:noFill/>
          <a:ln>
            <a:noFill/>
          </a:ln>
        </p:spPr>
      </p:pic>
      <p:pic>
        <p:nvPicPr>
          <p:cNvPr id="439" name="Google Shape;439;p27"/>
          <p:cNvPicPr preferRelativeResize="0"/>
          <p:nvPr/>
        </p:nvPicPr>
        <p:blipFill rotWithShape="1">
          <a:blip r:embed="rId4">
            <a:alphaModFix/>
          </a:blip>
          <a:srcRect/>
          <a:stretch/>
        </p:blipFill>
        <p:spPr>
          <a:xfrm>
            <a:off x="1591125" y="3032259"/>
            <a:ext cx="1089620" cy="806319"/>
          </a:xfrm>
          <a:prstGeom prst="rect">
            <a:avLst/>
          </a:prstGeom>
          <a:noFill/>
          <a:ln>
            <a:noFill/>
          </a:ln>
        </p:spPr>
      </p:pic>
      <p:pic>
        <p:nvPicPr>
          <p:cNvPr id="440" name="Google Shape;440;p27"/>
          <p:cNvPicPr preferRelativeResize="0"/>
          <p:nvPr/>
        </p:nvPicPr>
        <p:blipFill rotWithShape="1">
          <a:blip r:embed="rId5">
            <a:alphaModFix/>
          </a:blip>
          <a:srcRect/>
          <a:stretch/>
        </p:blipFill>
        <p:spPr>
          <a:xfrm>
            <a:off x="333992" y="3032260"/>
            <a:ext cx="1091435" cy="806318"/>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44"/>
        <p:cNvGrpSpPr/>
        <p:nvPr/>
      </p:nvGrpSpPr>
      <p:grpSpPr>
        <a:xfrm>
          <a:off x="0" y="0"/>
          <a:ext cx="0" cy="0"/>
          <a:chOff x="0" y="0"/>
          <a:chExt cx="0" cy="0"/>
        </a:xfrm>
      </p:grpSpPr>
      <p:sp>
        <p:nvSpPr>
          <p:cNvPr id="445" name="Google Shape;445;p28"/>
          <p:cNvSpPr txBox="1">
            <a:spLocks noGrp="1"/>
          </p:cNvSpPr>
          <p:nvPr>
            <p:ph type="title"/>
          </p:nvPr>
        </p:nvSpPr>
        <p:spPr>
          <a:xfrm>
            <a:off x="333994" y="159442"/>
            <a:ext cx="3868552" cy="481895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3000"/>
              <a:buFont typeface="Gill Sans"/>
              <a:buNone/>
            </a:pPr>
            <a:r>
              <a:rPr lang="en-US"/>
              <a:t>Current Zowe Conformant offerings</a:t>
            </a:r>
            <a:br>
              <a:rPr lang="en-US"/>
            </a:br>
            <a:r>
              <a:rPr lang="en-US"/>
              <a:t/>
            </a:r>
            <a:br>
              <a:rPr lang="en-US"/>
            </a:br>
            <a:r>
              <a:rPr lang="en-US" sz="1800" u="sng">
                <a:solidFill>
                  <a:schemeClr val="hlink"/>
                </a:solidFill>
                <a:hlinkClick r:id="rId3"/>
              </a:rPr>
              <a:t>Full List</a:t>
            </a:r>
            <a:endParaRPr/>
          </a:p>
        </p:txBody>
      </p:sp>
      <p:pic>
        <p:nvPicPr>
          <p:cNvPr id="446" name="Google Shape;446;p28"/>
          <p:cNvPicPr preferRelativeResize="0"/>
          <p:nvPr/>
        </p:nvPicPr>
        <p:blipFill rotWithShape="1">
          <a:blip r:embed="rId4">
            <a:alphaModFix/>
          </a:blip>
          <a:srcRect/>
          <a:stretch/>
        </p:blipFill>
        <p:spPr>
          <a:xfrm>
            <a:off x="5275093" y="0"/>
            <a:ext cx="3868907" cy="5108093"/>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Zowe V1 Conformant Apps</a:t>
            </a:r>
            <a:endParaRPr lang="en-US" dirty="0"/>
          </a:p>
        </p:txBody>
      </p:sp>
      <p:sp>
        <p:nvSpPr>
          <p:cNvPr id="5" name="Text Placeholder 4"/>
          <p:cNvSpPr txBox="1">
            <a:spLocks noGrp="1"/>
          </p:cNvSpPr>
          <p:nvPr>
            <p:ph type="body" idx="1"/>
          </p:nvPr>
        </p:nvSpPr>
        <p:spPr>
          <a:xfrm>
            <a:off x="317500" y="943429"/>
            <a:ext cx="4115955" cy="2466521"/>
          </a:xfrm>
          <a:prstGeom prst="rect">
            <a:avLst/>
          </a:prstGeom>
          <a:noFill/>
          <a:ln w="12700">
            <a:solidFill>
              <a:srgbClr val="076F83"/>
            </a:solidFill>
          </a:ln>
        </p:spPr>
        <p:txBody>
          <a:bodyPr wrap="square" rtlCol="0">
            <a:noAutofit/>
          </a:bodyPr>
          <a:lstStyle/>
          <a:p>
            <a:pPr marL="114300" indent="0" algn="ctr">
              <a:buNone/>
            </a:pPr>
            <a:r>
              <a:rPr lang="en-US" sz="1600" dirty="0" smtClean="0"/>
              <a:t>API Mediation Layer</a:t>
            </a:r>
            <a:endParaRPr lang="en-US" sz="1600" dirty="0"/>
          </a:p>
        </p:txBody>
      </p:sp>
      <p:pic>
        <p:nvPicPr>
          <p:cNvPr id="6" name="Picture 5"/>
          <p:cNvPicPr>
            <a:picLocks noChangeAspect="1"/>
          </p:cNvPicPr>
          <p:nvPr/>
        </p:nvPicPr>
        <p:blipFill>
          <a:blip r:embed="rId2"/>
          <a:stretch>
            <a:fillRect/>
          </a:stretch>
        </p:blipFill>
        <p:spPr>
          <a:xfrm>
            <a:off x="558808" y="1355871"/>
            <a:ext cx="3850391" cy="1863126"/>
          </a:xfrm>
          <a:prstGeom prst="rect">
            <a:avLst/>
          </a:prstGeom>
        </p:spPr>
      </p:pic>
      <p:sp>
        <p:nvSpPr>
          <p:cNvPr id="7" name="Text Placeholder 6"/>
          <p:cNvSpPr txBox="1">
            <a:spLocks noGrp="1"/>
          </p:cNvSpPr>
          <p:nvPr>
            <p:ph type="body" idx="2"/>
          </p:nvPr>
        </p:nvSpPr>
        <p:spPr>
          <a:xfrm>
            <a:off x="4660652" y="943428"/>
            <a:ext cx="4115955" cy="3450771"/>
          </a:xfrm>
          <a:prstGeom prst="rect">
            <a:avLst/>
          </a:prstGeom>
          <a:noFill/>
          <a:ln w="12700">
            <a:solidFill>
              <a:srgbClr val="076F83"/>
            </a:solidFill>
          </a:ln>
        </p:spPr>
        <p:txBody>
          <a:bodyPr wrap="square" rtlCol="0">
            <a:noAutofit/>
          </a:bodyPr>
          <a:lstStyle/>
          <a:p>
            <a:pPr marL="114300" indent="0" algn="ctr">
              <a:buNone/>
            </a:pPr>
            <a:r>
              <a:rPr lang="en-US" sz="1600" dirty="0" smtClean="0"/>
              <a:t>Command Line Interface</a:t>
            </a:r>
            <a:endParaRPr lang="en-US" sz="1600" dirty="0"/>
          </a:p>
        </p:txBody>
      </p:sp>
      <p:pic>
        <p:nvPicPr>
          <p:cNvPr id="8" name="Picture 7"/>
          <p:cNvPicPr>
            <a:picLocks noChangeAspect="1"/>
          </p:cNvPicPr>
          <p:nvPr/>
        </p:nvPicPr>
        <p:blipFill>
          <a:blip r:embed="rId3"/>
          <a:stretch>
            <a:fillRect/>
          </a:stretch>
        </p:blipFill>
        <p:spPr>
          <a:xfrm>
            <a:off x="4794897" y="1345908"/>
            <a:ext cx="3847463" cy="2912491"/>
          </a:xfrm>
          <a:prstGeom prst="rect">
            <a:avLst/>
          </a:prstGeom>
          <a:scene3d>
            <a:camera prst="orthographicFront"/>
            <a:lightRig rig="threePt" dir="t"/>
          </a:scene3d>
          <a:sp3d prstMaterial="matte"/>
        </p:spPr>
      </p:pic>
      <p:sp>
        <p:nvSpPr>
          <p:cNvPr id="9" name="TextBox 8"/>
          <p:cNvSpPr txBox="1"/>
          <p:nvPr/>
        </p:nvSpPr>
        <p:spPr>
          <a:xfrm>
            <a:off x="317500" y="3947038"/>
            <a:ext cx="4115955" cy="1104053"/>
          </a:xfrm>
          <a:prstGeom prst="rect">
            <a:avLst/>
          </a:prstGeom>
          <a:noFill/>
          <a:ln w="12700">
            <a:solidFill>
              <a:srgbClr val="076F83"/>
            </a:solidFill>
          </a:ln>
        </p:spPr>
        <p:txBody>
          <a:bodyPr wrap="square" rtlCol="0">
            <a:noAutofit/>
          </a:bodyPr>
          <a:lstStyle/>
          <a:p>
            <a:pPr algn="ctr"/>
            <a:r>
              <a:rPr lang="en-US" sz="1600" dirty="0" smtClean="0"/>
              <a:t>App Framework</a:t>
            </a:r>
            <a:endParaRPr lang="en-US" sz="1600" dirty="0"/>
          </a:p>
        </p:txBody>
      </p:sp>
      <p:pic>
        <p:nvPicPr>
          <p:cNvPr id="10" name="Picture 9"/>
          <p:cNvPicPr>
            <a:picLocks noChangeAspect="1"/>
          </p:cNvPicPr>
          <p:nvPr/>
        </p:nvPicPr>
        <p:blipFill>
          <a:blip r:embed="rId4"/>
          <a:stretch>
            <a:fillRect/>
          </a:stretch>
        </p:blipFill>
        <p:spPr>
          <a:xfrm>
            <a:off x="558808" y="4310361"/>
            <a:ext cx="3776018" cy="685537"/>
          </a:xfrm>
          <a:prstGeom prst="rect">
            <a:avLst/>
          </a:prstGeom>
        </p:spPr>
      </p:pic>
      <p:sp>
        <p:nvSpPr>
          <p:cNvPr id="11" name="5-Point Star 10"/>
          <p:cNvSpPr/>
          <p:nvPr/>
        </p:nvSpPr>
        <p:spPr>
          <a:xfrm>
            <a:off x="3768079" y="719031"/>
            <a:ext cx="641120" cy="600031"/>
          </a:xfrm>
          <a:prstGeom prst="star5">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13</a:t>
            </a:r>
            <a:endParaRPr lang="en-US" dirty="0"/>
          </a:p>
        </p:txBody>
      </p:sp>
      <p:sp>
        <p:nvSpPr>
          <p:cNvPr id="12" name="5-Point Star 11"/>
          <p:cNvSpPr/>
          <p:nvPr/>
        </p:nvSpPr>
        <p:spPr>
          <a:xfrm>
            <a:off x="8001240" y="719031"/>
            <a:ext cx="641120" cy="600031"/>
          </a:xfrm>
          <a:prstGeom prst="star5">
            <a:avLst/>
          </a:prstGeom>
          <a:scene3d>
            <a:camera prst="orthographicFront"/>
            <a:lightRig rig="threePt" dir="t"/>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25</a:t>
            </a:r>
            <a:endParaRPr lang="en-US" dirty="0"/>
          </a:p>
        </p:txBody>
      </p:sp>
      <p:sp>
        <p:nvSpPr>
          <p:cNvPr id="13" name="5-Point Star 12"/>
          <p:cNvSpPr/>
          <p:nvPr/>
        </p:nvSpPr>
        <p:spPr>
          <a:xfrm>
            <a:off x="3631850" y="3710330"/>
            <a:ext cx="641120" cy="600031"/>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5</a:t>
            </a:r>
            <a:endParaRPr lang="en-US" dirty="0"/>
          </a:p>
        </p:txBody>
      </p:sp>
    </p:spTree>
    <p:extLst>
      <p:ext uri="{BB962C8B-B14F-4D97-AF65-F5344CB8AC3E}">
        <p14:creationId xmlns:p14="http://schemas.microsoft.com/office/powerpoint/2010/main" val="39433219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29"/>
          <p:cNvSpPr txBox="1">
            <a:spLocks noGrp="1"/>
          </p:cNvSpPr>
          <p:nvPr>
            <p:ph type="title"/>
          </p:nvPr>
        </p:nvSpPr>
        <p:spPr>
          <a:xfrm>
            <a:off x="333993" y="159442"/>
            <a:ext cx="7893793" cy="4471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700"/>
              <a:buFont typeface="Gill Sans"/>
              <a:buNone/>
            </a:pPr>
            <a:r>
              <a:rPr lang="en-US" dirty="0" smtClean="0"/>
              <a:t>Zowe Conformance Assistance</a:t>
            </a:r>
            <a:endParaRPr dirty="0"/>
          </a:p>
        </p:txBody>
      </p:sp>
      <p:sp>
        <p:nvSpPr>
          <p:cNvPr id="452" name="Google Shape;452;p29"/>
          <p:cNvSpPr txBox="1">
            <a:spLocks noGrp="1"/>
          </p:cNvSpPr>
          <p:nvPr>
            <p:ph type="body" idx="1"/>
          </p:nvPr>
        </p:nvSpPr>
        <p:spPr>
          <a:xfrm>
            <a:off x="317500" y="943426"/>
            <a:ext cx="2451100" cy="2447474"/>
          </a:xfrm>
          <a:prstGeom prst="rect">
            <a:avLst/>
          </a:prstGeom>
          <a:noFill/>
          <a:ln w="381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177800" lvl="0" indent="-165100" algn="l" rtl="0">
              <a:lnSpc>
                <a:spcPct val="80000"/>
              </a:lnSpc>
              <a:spcBef>
                <a:spcPts val="0"/>
              </a:spcBef>
              <a:spcAft>
                <a:spcPts val="0"/>
              </a:spcAft>
              <a:buClr>
                <a:schemeClr val="dk1"/>
              </a:buClr>
              <a:buSzPts val="1600"/>
              <a:buChar char="•"/>
            </a:pPr>
            <a:endParaRPr lang="en-US" sz="1600" dirty="0" smtClean="0">
              <a:sym typeface="Gill Sans"/>
            </a:endParaRPr>
          </a:p>
          <a:p>
            <a:pPr marL="177800" lvl="0" indent="-165100" algn="l" rtl="0">
              <a:lnSpc>
                <a:spcPct val="80000"/>
              </a:lnSpc>
              <a:spcBef>
                <a:spcPts val="0"/>
              </a:spcBef>
              <a:spcAft>
                <a:spcPts val="0"/>
              </a:spcAft>
              <a:buClr>
                <a:schemeClr val="dk1"/>
              </a:buClr>
              <a:buSzPts val="1600"/>
              <a:buChar char="•"/>
            </a:pPr>
            <a:r>
              <a:rPr lang="en-US" sz="1600" dirty="0" smtClean="0">
                <a:sym typeface="Gill Sans"/>
              </a:rPr>
              <a:t>Are </a:t>
            </a:r>
            <a:r>
              <a:rPr lang="en-US" sz="1600" dirty="0">
                <a:sym typeface="Gill Sans"/>
              </a:rPr>
              <a:t>you building service APIs?</a:t>
            </a:r>
            <a:endParaRPr sz="1600" dirty="0">
              <a:sym typeface="Gill Sans"/>
            </a:endParaRPr>
          </a:p>
          <a:p>
            <a:pPr marL="177800" lvl="0" indent="-165100" algn="l" rtl="0">
              <a:lnSpc>
                <a:spcPct val="80000"/>
              </a:lnSpc>
              <a:spcBef>
                <a:spcPts val="900"/>
              </a:spcBef>
              <a:spcAft>
                <a:spcPts val="0"/>
              </a:spcAft>
              <a:buClr>
                <a:schemeClr val="dk1"/>
              </a:buClr>
              <a:buSzPts val="1600"/>
              <a:buChar char="•"/>
            </a:pPr>
            <a:r>
              <a:rPr lang="en-US" sz="1600" dirty="0">
                <a:sym typeface="Gill Sans"/>
              </a:rPr>
              <a:t>Are you planning a Zowe Web UI Plugin?</a:t>
            </a:r>
            <a:endParaRPr sz="1600" dirty="0">
              <a:sym typeface="Gill Sans"/>
            </a:endParaRPr>
          </a:p>
          <a:p>
            <a:pPr marL="177800" lvl="0" indent="-165100" algn="l" rtl="0">
              <a:lnSpc>
                <a:spcPct val="80000"/>
              </a:lnSpc>
              <a:spcBef>
                <a:spcPts val="900"/>
              </a:spcBef>
              <a:spcAft>
                <a:spcPts val="0"/>
              </a:spcAft>
              <a:buClr>
                <a:schemeClr val="dk1"/>
              </a:buClr>
              <a:buSzPts val="1600"/>
              <a:buChar char="•"/>
            </a:pPr>
            <a:r>
              <a:rPr lang="en-US" sz="1600" dirty="0">
                <a:sym typeface="Gill Sans"/>
              </a:rPr>
              <a:t>Are you planning a Zowe CLI Plugin?</a:t>
            </a:r>
            <a:endParaRPr sz="1600" dirty="0">
              <a:sym typeface="Gill Sans"/>
            </a:endParaRPr>
          </a:p>
          <a:p>
            <a:pPr marL="342900" lvl="0" indent="0" algn="l" rtl="0">
              <a:lnSpc>
                <a:spcPct val="80000"/>
              </a:lnSpc>
              <a:spcBef>
                <a:spcPts val="900"/>
              </a:spcBef>
              <a:spcAft>
                <a:spcPts val="0"/>
              </a:spcAft>
              <a:buNone/>
            </a:pPr>
            <a:endParaRPr sz="1600" dirty="0"/>
          </a:p>
          <a:p>
            <a:pPr marL="0" lvl="0" indent="0" algn="l" rtl="0">
              <a:lnSpc>
                <a:spcPct val="80000"/>
              </a:lnSpc>
              <a:spcBef>
                <a:spcPts val="0"/>
              </a:spcBef>
              <a:spcAft>
                <a:spcPts val="0"/>
              </a:spcAft>
              <a:buClr>
                <a:schemeClr val="dk1"/>
              </a:buClr>
              <a:buSzPts val="1800"/>
              <a:buNone/>
            </a:pPr>
            <a:r>
              <a:rPr lang="en-US" sz="1600" dirty="0"/>
              <a:t>B</a:t>
            </a:r>
            <a:r>
              <a:rPr lang="en-US" sz="1600" dirty="0">
                <a:sym typeface="Gill Sans"/>
              </a:rPr>
              <a:t>e sure you can</a:t>
            </a:r>
            <a:r>
              <a:rPr lang="en-US" sz="1600" dirty="0"/>
              <a:t> </a:t>
            </a:r>
            <a:r>
              <a:rPr lang="en-US" sz="1600" dirty="0" smtClean="0"/>
              <a:t>a</a:t>
            </a:r>
            <a:r>
              <a:rPr lang="en-US" sz="1600" dirty="0" smtClean="0">
                <a:sym typeface="Gill Sans"/>
              </a:rPr>
              <a:t>chieve</a:t>
            </a:r>
          </a:p>
          <a:p>
            <a:pPr marL="0" lvl="0" indent="0" algn="l" rtl="0">
              <a:lnSpc>
                <a:spcPct val="80000"/>
              </a:lnSpc>
              <a:spcBef>
                <a:spcPts val="0"/>
              </a:spcBef>
              <a:spcAft>
                <a:spcPts val="0"/>
              </a:spcAft>
              <a:buClr>
                <a:schemeClr val="dk1"/>
              </a:buClr>
              <a:buSzPts val="1800"/>
              <a:buNone/>
            </a:pPr>
            <a:r>
              <a:rPr lang="en-US" sz="1600" dirty="0" smtClean="0">
                <a:sym typeface="Gill Sans"/>
              </a:rPr>
              <a:t>Zowe </a:t>
            </a:r>
            <a:r>
              <a:rPr lang="en-US" sz="1600" dirty="0">
                <a:sym typeface="Gill Sans"/>
              </a:rPr>
              <a:t>V</a:t>
            </a:r>
            <a:r>
              <a:rPr lang="en-US" sz="1600" dirty="0">
                <a:latin typeface="Arial"/>
                <a:ea typeface="Arial"/>
                <a:cs typeface="Arial"/>
                <a:sym typeface="Arial"/>
              </a:rPr>
              <a:t>1</a:t>
            </a:r>
            <a:r>
              <a:rPr lang="en-US" sz="1600" dirty="0">
                <a:sym typeface="Gill Sans"/>
              </a:rPr>
              <a:t> Conformance!</a:t>
            </a:r>
            <a:endParaRPr sz="1600" dirty="0">
              <a:sym typeface="Gill Sans"/>
            </a:endParaRPr>
          </a:p>
        </p:txBody>
      </p:sp>
      <p:sp>
        <p:nvSpPr>
          <p:cNvPr id="453" name="Google Shape;453;p29"/>
          <p:cNvSpPr txBox="1">
            <a:spLocks noGrp="1"/>
          </p:cNvSpPr>
          <p:nvPr>
            <p:ph type="sldNum" idx="12"/>
          </p:nvPr>
        </p:nvSpPr>
        <p:spPr>
          <a:xfrm>
            <a:off x="8227786" y="4803547"/>
            <a:ext cx="580570" cy="273844"/>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SzPts val="1000"/>
              <a:buNone/>
            </a:pPr>
            <a:fld id="{00000000-1234-1234-1234-123412341234}" type="slidenum">
              <a:rPr lang="en-US"/>
              <a:t>25</a:t>
            </a:fld>
            <a:endParaRPr/>
          </a:p>
        </p:txBody>
      </p:sp>
      <p:sp>
        <p:nvSpPr>
          <p:cNvPr id="454" name="Google Shape;454;p29"/>
          <p:cNvSpPr txBox="1">
            <a:spLocks noGrp="1"/>
          </p:cNvSpPr>
          <p:nvPr>
            <p:ph type="body" idx="2"/>
          </p:nvPr>
        </p:nvSpPr>
        <p:spPr>
          <a:xfrm>
            <a:off x="3149600" y="943425"/>
            <a:ext cx="5627100" cy="2780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dk1"/>
              </a:buClr>
              <a:buSzPts val="1800"/>
              <a:buNone/>
            </a:pPr>
            <a:r>
              <a:rPr lang="en-US" dirty="0">
                <a:latin typeface="Gill Sans"/>
                <a:ea typeface="Gill Sans"/>
                <a:cs typeface="Gill Sans"/>
                <a:sym typeface="Gill Sans"/>
              </a:rPr>
              <a:t>Tips for achieving Day </a:t>
            </a:r>
            <a:r>
              <a:rPr lang="en-US" dirty="0">
                <a:latin typeface="Arial"/>
                <a:ea typeface="Arial"/>
                <a:cs typeface="Arial"/>
                <a:sym typeface="Arial"/>
              </a:rPr>
              <a:t>1</a:t>
            </a:r>
            <a:r>
              <a:rPr lang="en-US" dirty="0">
                <a:latin typeface="Gill Sans"/>
                <a:ea typeface="Gill Sans"/>
                <a:cs typeface="Gill Sans"/>
                <a:sym typeface="Gill Sans"/>
              </a:rPr>
              <a:t> Conformance:</a:t>
            </a:r>
            <a:endParaRPr dirty="0">
              <a:latin typeface="Gill Sans"/>
              <a:ea typeface="Gill Sans"/>
              <a:cs typeface="Gill Sans"/>
              <a:sym typeface="Gill Sans"/>
            </a:endParaRPr>
          </a:p>
          <a:p>
            <a:pPr marL="0" lvl="0" indent="0" algn="l" rtl="0">
              <a:lnSpc>
                <a:spcPct val="80000"/>
              </a:lnSpc>
              <a:spcBef>
                <a:spcPts val="0"/>
              </a:spcBef>
              <a:spcAft>
                <a:spcPts val="0"/>
              </a:spcAft>
              <a:buClr>
                <a:schemeClr val="dk1"/>
              </a:buClr>
              <a:buSzPts val="1800"/>
              <a:buNone/>
            </a:pPr>
            <a:endParaRPr dirty="0"/>
          </a:p>
          <a:p>
            <a:pPr marL="0" lvl="0" indent="-273050" algn="l" rtl="0">
              <a:lnSpc>
                <a:spcPct val="80000"/>
              </a:lnSpc>
              <a:spcBef>
                <a:spcPts val="1200"/>
              </a:spcBef>
              <a:spcAft>
                <a:spcPts val="0"/>
              </a:spcAft>
              <a:buClr>
                <a:schemeClr val="dk1"/>
              </a:buClr>
              <a:buSzPts val="1600"/>
              <a:buFont typeface="Noto Sans Symbols"/>
              <a:buChar char="✔"/>
            </a:pPr>
            <a:r>
              <a:rPr lang="en-US" sz="1800" dirty="0">
                <a:latin typeface="Gill Sans"/>
                <a:ea typeface="Gill Sans"/>
                <a:cs typeface="Gill Sans"/>
                <a:sym typeface="Gill Sans"/>
              </a:rPr>
              <a:t>Review the </a:t>
            </a:r>
            <a:r>
              <a:rPr lang="en-US" sz="1800" u="sng" dirty="0">
                <a:solidFill>
                  <a:schemeClr val="hlink"/>
                </a:solidFill>
                <a:latin typeface="Gill Sans"/>
                <a:ea typeface="Gill Sans"/>
                <a:cs typeface="Gill Sans"/>
                <a:sym typeface="Gill Sans"/>
                <a:hlinkClick r:id="rId3"/>
              </a:rPr>
              <a:t>conformance program details</a:t>
            </a:r>
            <a:r>
              <a:rPr lang="en-US" sz="1800" dirty="0">
                <a:latin typeface="Gill Sans"/>
                <a:ea typeface="Gill Sans"/>
                <a:cs typeface="Gill Sans"/>
                <a:sym typeface="Gill Sans"/>
              </a:rPr>
              <a:t> now</a:t>
            </a:r>
            <a:endParaRPr sz="1800" dirty="0"/>
          </a:p>
          <a:p>
            <a:pPr marL="0" lvl="0" indent="-273050" algn="l" rtl="0">
              <a:lnSpc>
                <a:spcPct val="80000"/>
              </a:lnSpc>
              <a:spcBef>
                <a:spcPts val="1200"/>
              </a:spcBef>
              <a:spcAft>
                <a:spcPts val="0"/>
              </a:spcAft>
              <a:buClr>
                <a:schemeClr val="dk1"/>
              </a:buClr>
              <a:buSzPts val="1600"/>
              <a:buFont typeface="Noto Sans Symbols"/>
              <a:buChar char="✔"/>
            </a:pPr>
            <a:r>
              <a:rPr lang="en-US" sz="1800" dirty="0">
                <a:latin typeface="Gill Sans"/>
                <a:ea typeface="Gill Sans"/>
                <a:cs typeface="Gill Sans"/>
                <a:sym typeface="Gill Sans"/>
              </a:rPr>
              <a:t>Print the </a:t>
            </a:r>
            <a:r>
              <a:rPr lang="en-US" sz="1800" u="sng" dirty="0">
                <a:solidFill>
                  <a:schemeClr val="hlink"/>
                </a:solidFill>
                <a:latin typeface="Gill Sans"/>
                <a:ea typeface="Gill Sans"/>
                <a:cs typeface="Gill Sans"/>
                <a:sym typeface="Gill Sans"/>
                <a:hlinkClick r:id="rId4"/>
              </a:rPr>
              <a:t>Test Criteria Guide</a:t>
            </a:r>
            <a:r>
              <a:rPr lang="en-US" sz="1800" dirty="0">
                <a:latin typeface="Gill Sans"/>
                <a:ea typeface="Gill Sans"/>
                <a:cs typeface="Gill Sans"/>
                <a:sym typeface="Gill Sans"/>
              </a:rPr>
              <a:t>   </a:t>
            </a:r>
            <a:endParaRPr sz="1800" dirty="0"/>
          </a:p>
          <a:p>
            <a:pPr marL="0" lvl="0" indent="-273050" algn="l" rtl="0">
              <a:lnSpc>
                <a:spcPct val="80000"/>
              </a:lnSpc>
              <a:spcBef>
                <a:spcPts val="1200"/>
              </a:spcBef>
              <a:spcAft>
                <a:spcPts val="0"/>
              </a:spcAft>
              <a:buClr>
                <a:schemeClr val="dk1"/>
              </a:buClr>
              <a:buSzPts val="1600"/>
              <a:buFont typeface="Noto Sans Symbols"/>
              <a:buChar char="✔"/>
            </a:pPr>
            <a:r>
              <a:rPr lang="en-US" sz="1800" dirty="0">
                <a:latin typeface="Gill Sans"/>
                <a:ea typeface="Gill Sans"/>
                <a:cs typeface="Gill Sans"/>
                <a:sym typeface="Gill Sans"/>
              </a:rPr>
              <a:t>Include all “required” entries in your (technical) plans</a:t>
            </a:r>
            <a:endParaRPr sz="1800" dirty="0"/>
          </a:p>
          <a:p>
            <a:pPr marL="0" lvl="0" indent="-273050" algn="l" rtl="0">
              <a:lnSpc>
                <a:spcPct val="80000"/>
              </a:lnSpc>
              <a:spcBef>
                <a:spcPts val="1200"/>
              </a:spcBef>
              <a:spcAft>
                <a:spcPts val="0"/>
              </a:spcAft>
              <a:buClr>
                <a:schemeClr val="dk1"/>
              </a:buClr>
              <a:buSzPts val="1600"/>
              <a:buFont typeface="Noto Sans Symbols"/>
              <a:buChar char="✔"/>
            </a:pPr>
            <a:r>
              <a:rPr lang="en-US" sz="1800" dirty="0">
                <a:latin typeface="Gill Sans"/>
                <a:ea typeface="Gill Sans"/>
                <a:cs typeface="Gill Sans"/>
                <a:sym typeface="Gill Sans"/>
              </a:rPr>
              <a:t>Target a “submit-for-conformance” date</a:t>
            </a:r>
            <a:endParaRPr sz="1800" dirty="0"/>
          </a:p>
          <a:p>
            <a:pPr marL="0" lvl="0" indent="-273050" algn="l" rtl="0">
              <a:lnSpc>
                <a:spcPct val="80000"/>
              </a:lnSpc>
              <a:spcBef>
                <a:spcPts val="1200"/>
              </a:spcBef>
              <a:spcAft>
                <a:spcPts val="0"/>
              </a:spcAft>
              <a:buClr>
                <a:schemeClr val="dk1"/>
              </a:buClr>
              <a:buSzPts val="1600"/>
              <a:buFont typeface="Noto Sans Symbols"/>
              <a:buChar char="✔"/>
            </a:pPr>
            <a:r>
              <a:rPr lang="en-US" sz="1800" dirty="0">
                <a:latin typeface="Gill Sans"/>
                <a:ea typeface="Gill Sans"/>
                <a:cs typeface="Gill Sans"/>
                <a:sym typeface="Gill Sans"/>
              </a:rPr>
              <a:t>Contact OMP or #Zowe Onboarding (</a:t>
            </a:r>
            <a:r>
              <a:rPr lang="en-US" sz="1800" u="sng" dirty="0">
                <a:solidFill>
                  <a:schemeClr val="hlink"/>
                </a:solidFill>
                <a:latin typeface="Gill Sans"/>
                <a:ea typeface="Gill Sans"/>
                <a:cs typeface="Gill Sans"/>
                <a:sym typeface="Gill Sans"/>
                <a:hlinkClick r:id="rId5"/>
              </a:rPr>
              <a:t>Slack Channel</a:t>
            </a:r>
            <a:r>
              <a:rPr lang="en-US" sz="1800" dirty="0">
                <a:latin typeface="Gill Sans"/>
                <a:ea typeface="Gill Sans"/>
                <a:cs typeface="Gill Sans"/>
                <a:sym typeface="Gill Sans"/>
              </a:rPr>
              <a:t>) </a:t>
            </a:r>
            <a:r>
              <a:rPr lang="en-US" sz="1800" dirty="0" smtClean="0">
                <a:latin typeface="Gill Sans"/>
                <a:ea typeface="Gill Sans"/>
                <a:cs typeface="Gill Sans"/>
                <a:sym typeface="Gill Sans"/>
              </a:rPr>
              <a:t>for assistance</a:t>
            </a:r>
            <a:endParaRPr sz="1800" dirty="0"/>
          </a:p>
          <a:p>
            <a:pPr marL="0" lvl="0" indent="0" algn="l" rtl="0">
              <a:spcBef>
                <a:spcPts val="400"/>
              </a:spcBef>
              <a:spcAft>
                <a:spcPts val="0"/>
              </a:spcAft>
              <a:buClr>
                <a:schemeClr val="dk1"/>
              </a:buClr>
              <a:buSzPts val="2000"/>
              <a:buNone/>
            </a:pPr>
            <a:endParaRPr dirty="0"/>
          </a:p>
        </p:txBody>
      </p:sp>
    </p:spTree>
  </p:cSld>
  <p:clrMapOvr>
    <a:masterClrMapping/>
  </p:clrMapOvr>
  <p:transition spd="med">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0"/>
          <p:cNvSpPr txBox="1">
            <a:spLocks noGrp="1"/>
          </p:cNvSpPr>
          <p:nvPr>
            <p:ph type="ctrTitle"/>
          </p:nvPr>
        </p:nvSpPr>
        <p:spPr>
          <a:xfrm>
            <a:off x="4553843" y="1643174"/>
            <a:ext cx="4185557" cy="1959008"/>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rgbClr val="3664AD"/>
              </a:buClr>
              <a:buSzPts val="4200"/>
              <a:buFont typeface="Gill Sans"/>
              <a:buNone/>
            </a:pPr>
            <a:r>
              <a:rPr lang="en-US" sz="3200" dirty="0" smtClean="0"/>
              <a:t>Enterprise </a:t>
            </a:r>
            <a:r>
              <a:rPr lang="en-US" sz="3200" dirty="0"/>
              <a:t>and Production Ready</a:t>
            </a:r>
            <a:endParaRPr sz="3100" dirty="0"/>
          </a:p>
        </p:txBody>
      </p:sp>
      <p:sp>
        <p:nvSpPr>
          <p:cNvPr id="3" name="Google Shape;507;p37"/>
          <p:cNvSpPr txBox="1">
            <a:spLocks noGrp="1"/>
          </p:cNvSpPr>
          <p:nvPr>
            <p:ph type="subTitle" idx="1"/>
          </p:nvPr>
        </p:nvSpPr>
        <p:spPr>
          <a:xfrm>
            <a:off x="4571984" y="3005360"/>
            <a:ext cx="4185557" cy="605064"/>
          </a:xfrm>
          <a:prstGeom prst="rect">
            <a:avLst/>
          </a:prstGeom>
          <a:noFill/>
          <a:ln>
            <a:noFill/>
          </a:ln>
        </p:spPr>
        <p:txBody>
          <a:bodyPr spcFirstLastPara="1" wrap="square" lIns="91425" tIns="45700" rIns="91425" bIns="45700" anchor="t" anchorCtr="0">
            <a:noAutofit/>
          </a:bodyPr>
          <a:lstStyle/>
          <a:p>
            <a:pPr marL="0" indent="0">
              <a:spcBef>
                <a:spcPts val="0"/>
              </a:spcBef>
            </a:pPr>
            <a:r>
              <a:rPr lang="en-US" dirty="0"/>
              <a:t>Presenter name / title</a:t>
            </a:r>
          </a:p>
          <a:p>
            <a:pPr marL="0" lvl="0" indent="0" algn="l" rtl="0">
              <a:spcBef>
                <a:spcPts val="0"/>
              </a:spcBef>
              <a:spcAft>
                <a:spcPts val="0"/>
              </a:spcAft>
              <a:buClr>
                <a:srgbClr val="7F7F7F"/>
              </a:buClr>
              <a:buSzPts val="1800"/>
              <a:buNone/>
            </a:pPr>
            <a:endParaRP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1"/>
          <p:cNvSpPr txBox="1">
            <a:spLocks noGrp="1"/>
          </p:cNvSpPr>
          <p:nvPr>
            <p:ph type="title"/>
          </p:nvPr>
        </p:nvSpPr>
        <p:spPr>
          <a:xfrm>
            <a:off x="333993" y="159442"/>
            <a:ext cx="7893793" cy="4471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700"/>
              <a:buFont typeface="Gill Sans"/>
              <a:buNone/>
            </a:pPr>
            <a:r>
              <a:rPr lang="en-US" dirty="0" smtClean="0"/>
              <a:t>Readiness Expectations</a:t>
            </a:r>
            <a:endParaRPr dirty="0"/>
          </a:p>
        </p:txBody>
      </p:sp>
      <p:sp>
        <p:nvSpPr>
          <p:cNvPr id="465" name="Google Shape;465;p31"/>
          <p:cNvSpPr txBox="1">
            <a:spLocks noGrp="1"/>
          </p:cNvSpPr>
          <p:nvPr>
            <p:ph type="body" idx="1"/>
          </p:nvPr>
        </p:nvSpPr>
        <p:spPr>
          <a:xfrm>
            <a:off x="317500" y="943429"/>
            <a:ext cx="5235575" cy="3143194"/>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r>
              <a:rPr lang="en-US" sz="1850" dirty="0" smtClean="0"/>
              <a:t>Tenants of Enterprise and </a:t>
            </a:r>
            <a:r>
              <a:rPr lang="en-US" sz="1850" dirty="0" err="1" smtClean="0"/>
              <a:t>Producion</a:t>
            </a:r>
            <a:r>
              <a:rPr lang="en-US" sz="1850" dirty="0" smtClean="0"/>
              <a:t>-Ready:</a:t>
            </a:r>
          </a:p>
          <a:p>
            <a:pPr marL="0" lvl="0" indent="0" algn="l" rtl="0">
              <a:lnSpc>
                <a:spcPct val="80000"/>
              </a:lnSpc>
              <a:spcBef>
                <a:spcPts val="0"/>
              </a:spcBef>
              <a:spcAft>
                <a:spcPts val="0"/>
              </a:spcAft>
              <a:buNone/>
            </a:pPr>
            <a:endParaRPr dirty="0"/>
          </a:p>
          <a:p>
            <a:pPr marL="742950" lvl="1" indent="-285750" algn="l" rtl="0">
              <a:lnSpc>
                <a:spcPct val="80000"/>
              </a:lnSpc>
              <a:spcBef>
                <a:spcPts val="333"/>
              </a:spcBef>
              <a:spcAft>
                <a:spcPts val="0"/>
              </a:spcAft>
              <a:buClr>
                <a:schemeClr val="dk1"/>
              </a:buClr>
              <a:buSzPts val="1665"/>
              <a:buChar char="–"/>
            </a:pPr>
            <a:r>
              <a:rPr lang="en-US" sz="1665" i="1" dirty="0"/>
              <a:t>Is secure from intruders and respects role-based security access </a:t>
            </a:r>
            <a:endParaRPr sz="1665" i="1" dirty="0"/>
          </a:p>
          <a:p>
            <a:pPr marL="742950" lvl="1" indent="-285750" algn="l" rtl="0">
              <a:lnSpc>
                <a:spcPct val="80000"/>
              </a:lnSpc>
              <a:spcBef>
                <a:spcPts val="333"/>
              </a:spcBef>
              <a:spcAft>
                <a:spcPts val="0"/>
              </a:spcAft>
              <a:buClr>
                <a:schemeClr val="dk1"/>
              </a:buClr>
              <a:buSzPts val="1665"/>
              <a:buChar char="–"/>
            </a:pPr>
            <a:r>
              <a:rPr lang="en-US" sz="1665" i="1" dirty="0"/>
              <a:t>Will meet “high availability” standards, i.e. continue to function, uninterrupted during  service periods and backend outages</a:t>
            </a:r>
            <a:endParaRPr sz="1665" i="1" dirty="0"/>
          </a:p>
          <a:p>
            <a:pPr marL="742950" lvl="1" indent="-285750" algn="l" rtl="0">
              <a:lnSpc>
                <a:spcPct val="80000"/>
              </a:lnSpc>
              <a:spcBef>
                <a:spcPts val="333"/>
              </a:spcBef>
              <a:spcAft>
                <a:spcPts val="0"/>
              </a:spcAft>
              <a:buClr>
                <a:schemeClr val="dk1"/>
              </a:buClr>
              <a:buSzPts val="1665"/>
              <a:buChar char="–"/>
            </a:pPr>
            <a:r>
              <a:rPr lang="en-US" sz="1665" i="1" dirty="0"/>
              <a:t>Will automatically scale to meet peaks and dips in demand</a:t>
            </a:r>
            <a:endParaRPr dirty="0"/>
          </a:p>
          <a:p>
            <a:pPr marL="742950" lvl="1" indent="-285750" algn="l" rtl="0">
              <a:lnSpc>
                <a:spcPct val="80000"/>
              </a:lnSpc>
              <a:spcBef>
                <a:spcPts val="333"/>
              </a:spcBef>
              <a:spcAft>
                <a:spcPts val="0"/>
              </a:spcAft>
              <a:buClr>
                <a:schemeClr val="dk1"/>
              </a:buClr>
              <a:buSzPts val="1665"/>
              <a:buChar char="–"/>
            </a:pPr>
            <a:r>
              <a:rPr lang="en-US" sz="1665" i="1" dirty="0"/>
              <a:t>Is sustainable, supported, can be maintained and managed in a traditional mainframe software manner</a:t>
            </a:r>
            <a:br>
              <a:rPr lang="en-US" sz="1665" i="1" dirty="0"/>
            </a:br>
            <a:endParaRPr sz="1665" i="1" dirty="0"/>
          </a:p>
        </p:txBody>
      </p:sp>
      <p:sp>
        <p:nvSpPr>
          <p:cNvPr id="466" name="Google Shape;466;p31"/>
          <p:cNvSpPr/>
          <p:nvPr/>
        </p:nvSpPr>
        <p:spPr>
          <a:xfrm>
            <a:off x="5958590" y="1806315"/>
            <a:ext cx="2876404" cy="2293814"/>
          </a:xfrm>
          <a:prstGeom prst="rect">
            <a:avLst/>
          </a:prstGeom>
          <a:solidFill>
            <a:srgbClr val="C5D8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Gill Sans"/>
              <a:ea typeface="Gill Sans"/>
              <a:cs typeface="Gill Sans"/>
              <a:sym typeface="Gill Sans"/>
            </a:endParaRPr>
          </a:p>
        </p:txBody>
      </p:sp>
      <p:sp>
        <p:nvSpPr>
          <p:cNvPr id="467" name="Google Shape;467;p31"/>
          <p:cNvSpPr txBox="1"/>
          <p:nvPr/>
        </p:nvSpPr>
        <p:spPr>
          <a:xfrm>
            <a:off x="6033099" y="2037543"/>
            <a:ext cx="2801895" cy="2469197"/>
          </a:xfrm>
          <a:prstGeom prst="rect">
            <a:avLst/>
          </a:prstGeom>
          <a:noFill/>
          <a:ln>
            <a:noFill/>
          </a:ln>
        </p:spPr>
        <p:txBody>
          <a:bodyPr spcFirstLastPara="1" wrap="square" lIns="68575" tIns="34275" rIns="68575" bIns="34275" anchor="t" anchorCtr="0">
            <a:noAutofit/>
          </a:bodyPr>
          <a:lstStyle/>
          <a:p>
            <a:pPr marL="228600" marR="0" lvl="0" indent="-228600" algn="l" rtl="0">
              <a:lnSpc>
                <a:spcPct val="90000"/>
              </a:lnSpc>
              <a:spcBef>
                <a:spcPts val="0"/>
              </a:spcBef>
              <a:spcAft>
                <a:spcPts val="0"/>
              </a:spcAft>
              <a:buClr>
                <a:srgbClr val="000000"/>
              </a:buClr>
              <a:buSzPts val="2100"/>
              <a:buFont typeface="Arial"/>
              <a:buChar char="•"/>
            </a:pPr>
            <a:r>
              <a:rPr lang="en-US" sz="2100" b="1" i="0" u="none" strike="noStrike" cap="none">
                <a:solidFill>
                  <a:schemeClr val="dk1"/>
                </a:solidFill>
                <a:latin typeface="Gill Sans"/>
                <a:ea typeface="Gill Sans"/>
                <a:cs typeface="Gill Sans"/>
                <a:sym typeface="Gill Sans"/>
              </a:rPr>
              <a:t>Security</a:t>
            </a:r>
            <a:endParaRPr/>
          </a:p>
          <a:p>
            <a:pPr marL="228600" marR="0" lvl="0" indent="-228600" algn="l" rtl="0">
              <a:lnSpc>
                <a:spcPct val="90000"/>
              </a:lnSpc>
              <a:spcBef>
                <a:spcPts val="3600"/>
              </a:spcBef>
              <a:spcAft>
                <a:spcPts val="0"/>
              </a:spcAft>
              <a:buClr>
                <a:srgbClr val="000000"/>
              </a:buClr>
              <a:buSzPts val="2100"/>
              <a:buFont typeface="Arial"/>
              <a:buChar char="•"/>
            </a:pPr>
            <a:r>
              <a:rPr lang="en-US" sz="2100" b="1" i="0" u="none" strike="noStrike" cap="none">
                <a:solidFill>
                  <a:schemeClr val="dk1"/>
                </a:solidFill>
                <a:latin typeface="Gill Sans"/>
                <a:ea typeface="Gill Sans"/>
                <a:cs typeface="Gill Sans"/>
                <a:sym typeface="Gill Sans"/>
              </a:rPr>
              <a:t>Resilience/Scaling</a:t>
            </a:r>
            <a:endParaRPr/>
          </a:p>
          <a:p>
            <a:pPr marL="228600" marR="0" lvl="0" indent="-228600" algn="l" rtl="0">
              <a:lnSpc>
                <a:spcPct val="90000"/>
              </a:lnSpc>
              <a:spcBef>
                <a:spcPts val="3600"/>
              </a:spcBef>
              <a:spcAft>
                <a:spcPts val="0"/>
              </a:spcAft>
              <a:buClr>
                <a:srgbClr val="000000"/>
              </a:buClr>
              <a:buSzPts val="2100"/>
              <a:buFont typeface="Arial"/>
              <a:buChar char="•"/>
            </a:pPr>
            <a:r>
              <a:rPr lang="en-US" sz="2100" b="1" i="0" u="none" strike="noStrike" cap="none">
                <a:solidFill>
                  <a:schemeClr val="dk1"/>
                </a:solidFill>
                <a:latin typeface="Gill Sans"/>
                <a:ea typeface="Gill Sans"/>
                <a:cs typeface="Gill Sans"/>
                <a:sym typeface="Gill Sans"/>
              </a:rPr>
              <a:t>Serviceability</a:t>
            </a:r>
            <a:endParaRPr/>
          </a:p>
        </p:txBody>
      </p:sp>
      <p:sp>
        <p:nvSpPr>
          <p:cNvPr id="468" name="Google Shape;468;p31"/>
          <p:cNvSpPr txBox="1"/>
          <p:nvPr/>
        </p:nvSpPr>
        <p:spPr>
          <a:xfrm>
            <a:off x="6033098" y="1043371"/>
            <a:ext cx="2775257" cy="99417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262626"/>
              </a:buClr>
              <a:buSzPts val="3000"/>
              <a:buFont typeface="Gill Sans"/>
              <a:buNone/>
            </a:pPr>
            <a:r>
              <a:rPr lang="en-US" sz="2925" b="1" i="0" u="none" strike="noStrike" cap="none">
                <a:solidFill>
                  <a:schemeClr val="accent1"/>
                </a:solidFill>
                <a:latin typeface="Gill Sans"/>
                <a:ea typeface="Gill Sans"/>
                <a:cs typeface="Gill Sans"/>
                <a:sym typeface="Gill Sans"/>
              </a:rPr>
              <a:t>Themes</a:t>
            </a: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2"/>
          <p:cNvSpPr txBox="1">
            <a:spLocks noGrp="1"/>
          </p:cNvSpPr>
          <p:nvPr>
            <p:ph type="title"/>
          </p:nvPr>
        </p:nvSpPr>
        <p:spPr>
          <a:xfrm>
            <a:off x="333993" y="159442"/>
            <a:ext cx="7893793" cy="4471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650"/>
              <a:buFont typeface="Gill Sans"/>
              <a:buNone/>
            </a:pPr>
            <a:r>
              <a:rPr lang="en-US" dirty="0" smtClean="0"/>
              <a:t>Readiness Characteristics</a:t>
            </a:r>
            <a:endParaRPr dirty="0"/>
          </a:p>
        </p:txBody>
      </p:sp>
      <p:sp>
        <p:nvSpPr>
          <p:cNvPr id="474" name="Google Shape;474;p32"/>
          <p:cNvSpPr txBox="1">
            <a:spLocks noGrp="1"/>
          </p:cNvSpPr>
          <p:nvPr>
            <p:ph type="body" idx="1"/>
          </p:nvPr>
        </p:nvSpPr>
        <p:spPr>
          <a:xfrm>
            <a:off x="317500" y="943429"/>
            <a:ext cx="8369400" cy="31431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200"/>
              </a:spcBef>
              <a:spcAft>
                <a:spcPts val="0"/>
              </a:spcAft>
              <a:buSzPts val="1800"/>
              <a:buChar char="•"/>
            </a:pPr>
            <a:r>
              <a:rPr lang="en-US" dirty="0" smtClean="0"/>
              <a:t>Increasing </a:t>
            </a:r>
            <a:r>
              <a:rPr lang="en-US" dirty="0"/>
              <a:t>number of Zowe Downloads</a:t>
            </a:r>
            <a:endParaRPr dirty="0"/>
          </a:p>
          <a:p>
            <a:pPr marL="457200" lvl="0" indent="-342900" algn="l" rtl="0">
              <a:lnSpc>
                <a:spcPct val="90000"/>
              </a:lnSpc>
              <a:spcBef>
                <a:spcPts val="1200"/>
              </a:spcBef>
              <a:spcAft>
                <a:spcPts val="0"/>
              </a:spcAft>
              <a:buSzPts val="1800"/>
              <a:buChar char="•"/>
            </a:pPr>
            <a:r>
              <a:rPr lang="en-US" dirty="0"/>
              <a:t>Customer-built, Production solutions leveraging core Zowe components</a:t>
            </a:r>
            <a:endParaRPr dirty="0"/>
          </a:p>
          <a:p>
            <a:pPr marL="457200" lvl="0" indent="-342900" algn="l" rtl="0">
              <a:lnSpc>
                <a:spcPct val="90000"/>
              </a:lnSpc>
              <a:spcBef>
                <a:spcPts val="1200"/>
              </a:spcBef>
              <a:spcAft>
                <a:spcPts val="0"/>
              </a:spcAft>
              <a:buSzPts val="1800"/>
              <a:buChar char="•"/>
            </a:pPr>
            <a:r>
              <a:rPr lang="en-US" dirty="0"/>
              <a:t>Growing list of Vendor offerings foundationally built on Zowe</a:t>
            </a:r>
            <a:endParaRPr dirty="0"/>
          </a:p>
          <a:p>
            <a:pPr marL="457200" lvl="0" indent="-342900" algn="l" rtl="0">
              <a:lnSpc>
                <a:spcPct val="90000"/>
              </a:lnSpc>
              <a:spcBef>
                <a:spcPts val="1200"/>
              </a:spcBef>
              <a:spcAft>
                <a:spcPts val="0"/>
              </a:spcAft>
              <a:buSzPts val="1800"/>
              <a:buChar char="•"/>
            </a:pPr>
            <a:r>
              <a:rPr lang="en-US" dirty="0"/>
              <a:t>Growing list of Zowe Conformant Plug-ins and Extensions</a:t>
            </a:r>
            <a:endParaRPr dirty="0"/>
          </a:p>
          <a:p>
            <a:pPr marL="457200" lvl="0" indent="-342900" algn="l" rtl="0">
              <a:lnSpc>
                <a:spcPct val="90000"/>
              </a:lnSpc>
              <a:spcBef>
                <a:spcPts val="1200"/>
              </a:spcBef>
              <a:spcAft>
                <a:spcPts val="0"/>
              </a:spcAft>
              <a:buSzPts val="1800"/>
              <a:buChar char="•"/>
            </a:pPr>
            <a:r>
              <a:rPr lang="en-US" dirty="0" smtClean="0"/>
              <a:t>Availability </a:t>
            </a:r>
            <a:r>
              <a:rPr lang="en-US" dirty="0"/>
              <a:t>of Zowe Support Offerings</a:t>
            </a:r>
            <a:endParaRPr dirty="0"/>
          </a:p>
          <a:p>
            <a:pPr marL="0" lvl="0" indent="0" algn="l" rtl="0">
              <a:lnSpc>
                <a:spcPct val="90000"/>
              </a:lnSpc>
              <a:spcBef>
                <a:spcPts val="400"/>
              </a:spcBef>
              <a:spcAft>
                <a:spcPts val="0"/>
              </a:spcAft>
              <a:buClr>
                <a:schemeClr val="dk1"/>
              </a:buClr>
              <a:buSzPts val="2000"/>
              <a:buNone/>
            </a:pPr>
            <a:endParaRP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3"/>
          <p:cNvSpPr txBox="1">
            <a:spLocks noGrp="1"/>
          </p:cNvSpPr>
          <p:nvPr>
            <p:ph type="title"/>
          </p:nvPr>
        </p:nvSpPr>
        <p:spPr>
          <a:xfrm>
            <a:off x="333993" y="159442"/>
            <a:ext cx="7893793" cy="4471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700"/>
              <a:buFont typeface="Gill Sans"/>
              <a:buNone/>
            </a:pPr>
            <a:r>
              <a:rPr lang="en-US" dirty="0" smtClean="0"/>
              <a:t>Security Capabilities</a:t>
            </a:r>
            <a:endParaRPr dirty="0"/>
          </a:p>
        </p:txBody>
      </p:sp>
      <p:sp>
        <p:nvSpPr>
          <p:cNvPr id="480" name="Google Shape;480;p33"/>
          <p:cNvSpPr txBox="1">
            <a:spLocks noGrp="1"/>
          </p:cNvSpPr>
          <p:nvPr>
            <p:ph type="body" idx="1"/>
          </p:nvPr>
        </p:nvSpPr>
        <p:spPr>
          <a:xfrm>
            <a:off x="317500" y="943429"/>
            <a:ext cx="4116000" cy="3143100"/>
          </a:xfrm>
          <a:prstGeom prst="rect">
            <a:avLst/>
          </a:prstGeom>
          <a:noFill/>
          <a:ln w="9525">
            <a:solidFill>
              <a:schemeClr val="accent1"/>
            </a:solidFill>
          </a:ln>
        </p:spPr>
        <p:txBody>
          <a:bodyPr spcFirstLastPara="1" wrap="square" lIns="91425" tIns="45700" rIns="91425" bIns="45700" anchor="t" anchorCtr="0">
            <a:noAutofit/>
          </a:bodyPr>
          <a:lstStyle/>
          <a:p>
            <a:pPr marL="177800" lvl="0" indent="-177800" algn="l" rtl="0">
              <a:lnSpc>
                <a:spcPct val="90000"/>
              </a:lnSpc>
              <a:spcBef>
                <a:spcPts val="0"/>
              </a:spcBef>
              <a:spcAft>
                <a:spcPts val="0"/>
              </a:spcAft>
              <a:buClr>
                <a:schemeClr val="dk1"/>
              </a:buClr>
              <a:buSzPts val="1700"/>
              <a:buChar char="•"/>
            </a:pPr>
            <a:r>
              <a:rPr lang="en-US" sz="1800" dirty="0">
                <a:solidFill>
                  <a:schemeClr val="dk1"/>
                </a:solidFill>
              </a:rPr>
              <a:t>SSO (single sign-on) </a:t>
            </a:r>
            <a:r>
              <a:rPr lang="en-US" sz="1800" dirty="0"/>
              <a:t>S</a:t>
            </a:r>
            <a:r>
              <a:rPr lang="en-US" sz="1800" dirty="0">
                <a:solidFill>
                  <a:schemeClr val="dk1"/>
                </a:solidFill>
              </a:rPr>
              <a:t>upport</a:t>
            </a:r>
            <a:endParaRPr sz="1800" dirty="0">
              <a:solidFill>
                <a:schemeClr val="dk1"/>
              </a:solidFill>
            </a:endParaRPr>
          </a:p>
          <a:p>
            <a:pPr marL="742950" lvl="1" indent="-260350" algn="l" rtl="0">
              <a:lnSpc>
                <a:spcPct val="100000"/>
              </a:lnSpc>
              <a:spcBef>
                <a:spcPts val="0"/>
              </a:spcBef>
              <a:spcAft>
                <a:spcPts val="0"/>
              </a:spcAft>
              <a:buSzPts val="1400"/>
              <a:buChar char="–"/>
            </a:pPr>
            <a:r>
              <a:rPr lang="en-US" sz="1400" dirty="0"/>
              <a:t>All Zowe components</a:t>
            </a:r>
            <a:endParaRPr sz="1400" dirty="0"/>
          </a:p>
          <a:p>
            <a:pPr marL="742950" lvl="1" indent="-260350" algn="l" rtl="0">
              <a:lnSpc>
                <a:spcPct val="100000"/>
              </a:lnSpc>
              <a:spcBef>
                <a:spcPts val="0"/>
              </a:spcBef>
              <a:spcAft>
                <a:spcPts val="0"/>
              </a:spcAft>
              <a:buSzPts val="1400"/>
              <a:buChar char="–"/>
            </a:pPr>
            <a:r>
              <a:rPr lang="en-US" sz="1400" dirty="0"/>
              <a:t>Interactive</a:t>
            </a:r>
            <a:endParaRPr sz="1400" dirty="0"/>
          </a:p>
          <a:p>
            <a:pPr marL="742950" lvl="1" indent="-260350" algn="l" rtl="0">
              <a:lnSpc>
                <a:spcPct val="100000"/>
              </a:lnSpc>
              <a:spcBef>
                <a:spcPts val="0"/>
              </a:spcBef>
              <a:spcAft>
                <a:spcPts val="0"/>
              </a:spcAft>
              <a:buSzPts val="1400"/>
              <a:buChar char="–"/>
            </a:pPr>
            <a:r>
              <a:rPr lang="en-US" sz="1400" dirty="0"/>
              <a:t>API support via JWT tokens</a:t>
            </a:r>
            <a:endParaRPr sz="1400" dirty="0"/>
          </a:p>
          <a:p>
            <a:pPr marL="742950" lvl="0" indent="0" algn="l" rtl="0">
              <a:lnSpc>
                <a:spcPct val="100000"/>
              </a:lnSpc>
              <a:spcBef>
                <a:spcPts val="0"/>
              </a:spcBef>
              <a:spcAft>
                <a:spcPts val="0"/>
              </a:spcAft>
              <a:buNone/>
            </a:pPr>
            <a:endParaRPr sz="1400" dirty="0"/>
          </a:p>
          <a:p>
            <a:pPr marL="177800" lvl="0" indent="-177800" algn="l" rtl="0">
              <a:lnSpc>
                <a:spcPct val="90000"/>
              </a:lnSpc>
              <a:spcBef>
                <a:spcPts val="600"/>
              </a:spcBef>
              <a:spcAft>
                <a:spcPts val="0"/>
              </a:spcAft>
              <a:buClr>
                <a:schemeClr val="dk1"/>
              </a:buClr>
              <a:buSzPts val="1700"/>
              <a:buChar char="•"/>
            </a:pPr>
            <a:r>
              <a:rPr lang="en-US" sz="1800" dirty="0">
                <a:solidFill>
                  <a:schemeClr val="dk1"/>
                </a:solidFill>
              </a:rPr>
              <a:t>TLS1.2+/HTTPS </a:t>
            </a:r>
            <a:r>
              <a:rPr lang="en-US" sz="1800" dirty="0"/>
              <a:t>S</a:t>
            </a:r>
            <a:r>
              <a:rPr lang="en-US" sz="1800" dirty="0">
                <a:solidFill>
                  <a:schemeClr val="dk1"/>
                </a:solidFill>
              </a:rPr>
              <a:t>upport</a:t>
            </a:r>
            <a:endParaRPr sz="1800" dirty="0">
              <a:solidFill>
                <a:schemeClr val="dk1"/>
              </a:solidFill>
            </a:endParaRPr>
          </a:p>
          <a:p>
            <a:pPr marL="742950" lvl="1" indent="-260350" algn="l" rtl="0">
              <a:lnSpc>
                <a:spcPct val="100000"/>
              </a:lnSpc>
              <a:spcBef>
                <a:spcPts val="0"/>
              </a:spcBef>
              <a:spcAft>
                <a:spcPts val="0"/>
              </a:spcAft>
              <a:buClr>
                <a:schemeClr val="dk1"/>
              </a:buClr>
              <a:buSzPts val="1400"/>
              <a:buChar char="–"/>
            </a:pPr>
            <a:r>
              <a:rPr lang="en-US" sz="1400" dirty="0"/>
              <a:t>All Zowe components</a:t>
            </a:r>
            <a:endParaRPr sz="1400" dirty="0"/>
          </a:p>
          <a:p>
            <a:pPr marL="742950" lvl="1" indent="-260350" algn="l" rtl="0">
              <a:lnSpc>
                <a:spcPct val="100000"/>
              </a:lnSpc>
              <a:spcBef>
                <a:spcPts val="0"/>
              </a:spcBef>
              <a:spcAft>
                <a:spcPts val="0"/>
              </a:spcAft>
              <a:buClr>
                <a:schemeClr val="dk1"/>
              </a:buClr>
              <a:buSzPts val="1400"/>
              <a:buChar char="–"/>
            </a:pPr>
            <a:r>
              <a:rPr lang="en-US" sz="1400" dirty="0"/>
              <a:t>E</a:t>
            </a:r>
            <a:r>
              <a:rPr lang="en-US" sz="1400" dirty="0">
                <a:solidFill>
                  <a:schemeClr val="dk1"/>
                </a:solidFill>
              </a:rPr>
              <a:t>nd-to-end</a:t>
            </a:r>
            <a:endParaRPr sz="1400" dirty="0">
              <a:solidFill>
                <a:schemeClr val="dk1"/>
              </a:solidFill>
            </a:endParaRPr>
          </a:p>
          <a:p>
            <a:pPr marL="742950" lvl="0" indent="0" algn="l" rtl="0">
              <a:lnSpc>
                <a:spcPct val="100000"/>
              </a:lnSpc>
              <a:spcBef>
                <a:spcPts val="0"/>
              </a:spcBef>
              <a:spcAft>
                <a:spcPts val="0"/>
              </a:spcAft>
              <a:buNone/>
            </a:pPr>
            <a:endParaRPr sz="1400" dirty="0"/>
          </a:p>
          <a:p>
            <a:pPr marL="177800" lvl="0" indent="-177800" algn="l" rtl="0">
              <a:lnSpc>
                <a:spcPct val="90000"/>
              </a:lnSpc>
              <a:spcBef>
                <a:spcPts val="600"/>
              </a:spcBef>
              <a:spcAft>
                <a:spcPts val="0"/>
              </a:spcAft>
              <a:buClr>
                <a:schemeClr val="dk1"/>
              </a:buClr>
              <a:buSzPts val="1700"/>
              <a:buChar char="•"/>
            </a:pPr>
            <a:r>
              <a:rPr lang="en-US" sz="1800" dirty="0"/>
              <a:t>SAF-based Access</a:t>
            </a:r>
            <a:endParaRPr sz="1800" dirty="0"/>
          </a:p>
          <a:p>
            <a:pPr marL="742950" lvl="1" indent="-260350" algn="l" rtl="0">
              <a:lnSpc>
                <a:spcPct val="100000"/>
              </a:lnSpc>
              <a:spcBef>
                <a:spcPts val="0"/>
              </a:spcBef>
              <a:spcAft>
                <a:spcPts val="0"/>
              </a:spcAft>
              <a:buClr>
                <a:schemeClr val="dk1"/>
              </a:buClr>
              <a:buSzPts val="1400"/>
              <a:buChar char="–"/>
            </a:pPr>
            <a:r>
              <a:rPr lang="en-US" sz="1400" dirty="0"/>
              <a:t>A</a:t>
            </a:r>
            <a:r>
              <a:rPr lang="en-US" sz="1400" dirty="0">
                <a:solidFill>
                  <a:schemeClr val="dk1"/>
                </a:solidFill>
              </a:rPr>
              <a:t>ll Zowe components</a:t>
            </a:r>
            <a:endParaRPr sz="1400" dirty="0">
              <a:solidFill>
                <a:schemeClr val="dk1"/>
              </a:solidFill>
            </a:endParaRPr>
          </a:p>
          <a:p>
            <a:pPr marL="742950" lvl="1" indent="-260350" algn="l" rtl="0">
              <a:lnSpc>
                <a:spcPct val="100000"/>
              </a:lnSpc>
              <a:spcBef>
                <a:spcPts val="0"/>
              </a:spcBef>
              <a:spcAft>
                <a:spcPts val="0"/>
              </a:spcAft>
              <a:buSzPts val="1400"/>
              <a:buChar char="–"/>
            </a:pPr>
            <a:r>
              <a:rPr lang="en-US" sz="1400" dirty="0"/>
              <a:t>Comprehensive ESM coverage (i.e. includes RACF, Top Secret, and ACF2)</a:t>
            </a:r>
            <a:endParaRPr dirty="0"/>
          </a:p>
          <a:p>
            <a:pPr marL="0" lvl="0" indent="0" algn="l" rtl="0">
              <a:lnSpc>
                <a:spcPct val="90000"/>
              </a:lnSpc>
              <a:spcBef>
                <a:spcPts val="600"/>
              </a:spcBef>
              <a:spcAft>
                <a:spcPts val="0"/>
              </a:spcAft>
              <a:buNone/>
            </a:pPr>
            <a:endParaRPr dirty="0"/>
          </a:p>
        </p:txBody>
      </p:sp>
      <p:sp>
        <p:nvSpPr>
          <p:cNvPr id="481" name="Google Shape;481;p33"/>
          <p:cNvSpPr txBox="1">
            <a:spLocks noGrp="1"/>
          </p:cNvSpPr>
          <p:nvPr>
            <p:ph type="body" idx="2"/>
          </p:nvPr>
        </p:nvSpPr>
        <p:spPr>
          <a:xfrm>
            <a:off x="4660652" y="943429"/>
            <a:ext cx="4116000" cy="3143100"/>
          </a:xfrm>
          <a:prstGeom prst="rect">
            <a:avLst/>
          </a:prstGeom>
          <a:ln>
            <a:solidFill>
              <a:schemeClr val="accent1"/>
            </a:solidFill>
          </a:ln>
        </p:spPr>
        <p:txBody>
          <a:bodyPr spcFirstLastPara="1" wrap="square" lIns="91425" tIns="45700" rIns="91425" bIns="45700" anchor="t" anchorCtr="0">
            <a:noAutofit/>
          </a:bodyPr>
          <a:lstStyle/>
          <a:p>
            <a:pPr marL="177800" lvl="0" indent="-177800" algn="l" rtl="0">
              <a:lnSpc>
                <a:spcPct val="90000"/>
              </a:lnSpc>
              <a:spcBef>
                <a:spcPts val="0"/>
              </a:spcBef>
              <a:spcAft>
                <a:spcPts val="0"/>
              </a:spcAft>
              <a:buSzPts val="1700"/>
              <a:buChar char="•"/>
            </a:pPr>
            <a:r>
              <a:rPr lang="en-US" sz="1800" dirty="0"/>
              <a:t>MFA </a:t>
            </a:r>
            <a:r>
              <a:rPr lang="en-US" sz="1600" dirty="0"/>
              <a:t>(</a:t>
            </a:r>
            <a:r>
              <a:rPr lang="en-US" sz="1600" dirty="0" smtClean="0"/>
              <a:t>multi-factor </a:t>
            </a:r>
            <a:r>
              <a:rPr lang="en-US" sz="1600" dirty="0"/>
              <a:t>authentication) </a:t>
            </a:r>
            <a:r>
              <a:rPr lang="en-US" sz="1800" dirty="0"/>
              <a:t>Support</a:t>
            </a:r>
            <a:endParaRPr sz="1800" dirty="0"/>
          </a:p>
          <a:p>
            <a:pPr marL="742950" lvl="1" indent="-260350" algn="l" rtl="0">
              <a:spcBef>
                <a:spcPts val="0"/>
              </a:spcBef>
              <a:spcAft>
                <a:spcPts val="0"/>
              </a:spcAft>
              <a:buSzPts val="1400"/>
              <a:buChar char="–"/>
            </a:pPr>
            <a:r>
              <a:rPr lang="en-US" sz="1400" dirty="0"/>
              <a:t>All Zowe components</a:t>
            </a:r>
            <a:endParaRPr sz="1400" dirty="0"/>
          </a:p>
          <a:p>
            <a:pPr marL="0" lvl="0" indent="0" algn="l" rtl="0">
              <a:lnSpc>
                <a:spcPct val="90000"/>
              </a:lnSpc>
              <a:spcBef>
                <a:spcPts val="600"/>
              </a:spcBef>
              <a:spcAft>
                <a:spcPts val="0"/>
              </a:spcAft>
              <a:buNone/>
            </a:pPr>
            <a:endParaRPr sz="1400" dirty="0"/>
          </a:p>
          <a:p>
            <a:pPr marL="177800" lvl="0" indent="-177800" algn="l" rtl="0">
              <a:lnSpc>
                <a:spcPct val="90000"/>
              </a:lnSpc>
              <a:spcBef>
                <a:spcPts val="600"/>
              </a:spcBef>
              <a:spcAft>
                <a:spcPts val="0"/>
              </a:spcAft>
              <a:buSzPts val="1700"/>
              <a:buChar char="•"/>
            </a:pPr>
            <a:r>
              <a:rPr lang="en-US" sz="1800" dirty="0"/>
              <a:t>RBAC </a:t>
            </a:r>
            <a:r>
              <a:rPr lang="en-US" sz="1600" dirty="0"/>
              <a:t>(role-based access)</a:t>
            </a:r>
            <a:r>
              <a:rPr lang="en-US" sz="1800" dirty="0"/>
              <a:t> Support</a:t>
            </a:r>
            <a:endParaRPr sz="1800" dirty="0"/>
          </a:p>
          <a:p>
            <a:pPr marL="742950" lvl="1" indent="-260350" algn="l" rtl="0">
              <a:spcBef>
                <a:spcPts val="0"/>
              </a:spcBef>
              <a:spcAft>
                <a:spcPts val="0"/>
              </a:spcAft>
              <a:buSzPts val="1400"/>
              <a:buChar char="–"/>
            </a:pPr>
            <a:r>
              <a:rPr lang="en-US" sz="1400" dirty="0"/>
              <a:t>Application Framework</a:t>
            </a:r>
            <a:endParaRPr sz="1400" dirty="0"/>
          </a:p>
          <a:p>
            <a:pPr marL="1143000" lvl="2" indent="-203200" algn="l" rtl="0">
              <a:lnSpc>
                <a:spcPct val="90000"/>
              </a:lnSpc>
              <a:spcBef>
                <a:spcPts val="0"/>
              </a:spcBef>
              <a:spcAft>
                <a:spcPts val="0"/>
              </a:spcAft>
              <a:buSzPts val="1400"/>
              <a:buChar char="•"/>
            </a:pPr>
            <a:r>
              <a:rPr lang="en-US" sz="1400" dirty="0"/>
              <a:t>API calls and arguments supporting RBAC checks for plug-ins</a:t>
            </a:r>
            <a:endParaRPr sz="1400" dirty="0"/>
          </a:p>
          <a:p>
            <a:pPr marL="1143000" lvl="2" indent="-203200" algn="l" rtl="0">
              <a:spcBef>
                <a:spcPts val="0"/>
              </a:spcBef>
              <a:spcAft>
                <a:spcPts val="0"/>
              </a:spcAft>
              <a:buSzPts val="1400"/>
              <a:buChar char="•"/>
            </a:pPr>
            <a:r>
              <a:rPr lang="en-US" sz="1400" dirty="0"/>
              <a:t>File system security for RBAC meta-data </a:t>
            </a:r>
            <a:endParaRPr sz="1400" dirty="0"/>
          </a:p>
          <a:p>
            <a:pPr marL="0" lvl="0" indent="0" algn="l" rtl="0">
              <a:spcBef>
                <a:spcPts val="360"/>
              </a:spcBef>
              <a:spcAft>
                <a:spcPts val="0"/>
              </a:spcAft>
              <a:buNone/>
            </a:pP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9"/>
          <p:cNvSpPr txBox="1">
            <a:spLocks noGrp="1"/>
          </p:cNvSpPr>
          <p:nvPr>
            <p:ph type="ctrTitle"/>
          </p:nvPr>
        </p:nvSpPr>
        <p:spPr>
          <a:xfrm>
            <a:off x="4553843" y="1643174"/>
            <a:ext cx="4185557" cy="1316831"/>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rgbClr val="3664AD"/>
              </a:buClr>
              <a:buSzPts val="4200"/>
              <a:buFont typeface="Arial"/>
              <a:buNone/>
            </a:pPr>
            <a:r>
              <a:rPr lang="en-US" sz="3200" dirty="0" smtClean="0">
                <a:latin typeface="Arial"/>
                <a:ea typeface="Arial"/>
                <a:cs typeface="Arial"/>
                <a:sym typeface="Arial"/>
              </a:rPr>
              <a:t>Zowe Overview</a:t>
            </a:r>
            <a:endParaRPr sz="3100" dirty="0">
              <a:latin typeface="Arial"/>
              <a:ea typeface="Arial"/>
              <a:cs typeface="Arial"/>
              <a:sym typeface="Arial"/>
            </a:endParaRPr>
          </a:p>
        </p:txBody>
      </p:sp>
      <p:sp>
        <p:nvSpPr>
          <p:cNvPr id="63" name="Google Shape;63;p9"/>
          <p:cNvSpPr txBox="1">
            <a:spLocks noGrp="1"/>
          </p:cNvSpPr>
          <p:nvPr>
            <p:ph type="subTitle" idx="1"/>
          </p:nvPr>
        </p:nvSpPr>
        <p:spPr>
          <a:xfrm>
            <a:off x="4571984" y="3005360"/>
            <a:ext cx="4185557" cy="6050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7F7F7F"/>
              </a:buClr>
              <a:buSzPts val="1800"/>
              <a:buNone/>
            </a:pPr>
            <a:r>
              <a:rPr lang="en-US" dirty="0" smtClean="0"/>
              <a:t>Presenter name / title</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4"/>
          <p:cNvSpPr txBox="1">
            <a:spLocks noGrp="1"/>
          </p:cNvSpPr>
          <p:nvPr>
            <p:ph type="title"/>
          </p:nvPr>
        </p:nvSpPr>
        <p:spPr>
          <a:xfrm>
            <a:off x="333993" y="159442"/>
            <a:ext cx="7893793" cy="4471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700"/>
              <a:buFont typeface="Gill Sans"/>
              <a:buNone/>
            </a:pPr>
            <a:r>
              <a:rPr lang="en-US" dirty="0"/>
              <a:t>Resilience / </a:t>
            </a:r>
            <a:r>
              <a:rPr lang="en-US" dirty="0" smtClean="0"/>
              <a:t>Scalability Capabilities</a:t>
            </a:r>
            <a:endParaRPr dirty="0"/>
          </a:p>
        </p:txBody>
      </p:sp>
      <p:sp>
        <p:nvSpPr>
          <p:cNvPr id="487" name="Google Shape;487;p34"/>
          <p:cNvSpPr txBox="1">
            <a:spLocks noGrp="1"/>
          </p:cNvSpPr>
          <p:nvPr>
            <p:ph type="body" idx="1"/>
          </p:nvPr>
        </p:nvSpPr>
        <p:spPr>
          <a:xfrm>
            <a:off x="317500" y="943429"/>
            <a:ext cx="8369300" cy="3143194"/>
          </a:xfrm>
          <a:prstGeom prst="rect">
            <a:avLst/>
          </a:prstGeom>
          <a:noFill/>
          <a:ln>
            <a:noFill/>
          </a:ln>
        </p:spPr>
        <p:txBody>
          <a:bodyPr spcFirstLastPara="1" wrap="square" lIns="91425" tIns="45700" rIns="91425" bIns="45700" anchor="t" anchorCtr="0">
            <a:noAutofit/>
          </a:bodyPr>
          <a:lstStyle/>
          <a:p>
            <a:pPr marL="177800" lvl="0" indent="-184150" algn="l" rtl="0">
              <a:lnSpc>
                <a:spcPct val="100000"/>
              </a:lnSpc>
              <a:spcBef>
                <a:spcPts val="0"/>
              </a:spcBef>
              <a:spcAft>
                <a:spcPts val="0"/>
              </a:spcAft>
              <a:buClr>
                <a:schemeClr val="dk1"/>
              </a:buClr>
              <a:buSzPts val="1800"/>
              <a:buChar char="•"/>
            </a:pPr>
            <a:r>
              <a:rPr lang="en-US" sz="1800" dirty="0"/>
              <a:t>Inherent Stateless Design</a:t>
            </a:r>
            <a:endParaRPr sz="1800" dirty="0"/>
          </a:p>
          <a:p>
            <a:pPr marL="742950" lvl="1" indent="-260350" algn="l" rtl="0">
              <a:lnSpc>
                <a:spcPct val="100000"/>
              </a:lnSpc>
              <a:spcBef>
                <a:spcPts val="0"/>
              </a:spcBef>
              <a:spcAft>
                <a:spcPts val="0"/>
              </a:spcAft>
              <a:buClr>
                <a:schemeClr val="dk1"/>
              </a:buClr>
              <a:buSzPts val="1400"/>
              <a:buChar char="–"/>
            </a:pPr>
            <a:r>
              <a:rPr lang="en-US" sz="1600" dirty="0"/>
              <a:t>API Mediation Layer</a:t>
            </a:r>
            <a:endParaRPr sz="1600" dirty="0"/>
          </a:p>
          <a:p>
            <a:pPr marL="742950" lvl="1" indent="-260350" algn="l" rtl="0">
              <a:lnSpc>
                <a:spcPct val="100000"/>
              </a:lnSpc>
              <a:spcBef>
                <a:spcPts val="0"/>
              </a:spcBef>
              <a:spcAft>
                <a:spcPts val="0"/>
              </a:spcAft>
              <a:buClr>
                <a:schemeClr val="dk1"/>
              </a:buClr>
              <a:buSzPts val="1400"/>
              <a:buChar char="–"/>
            </a:pPr>
            <a:r>
              <a:rPr lang="en-US" sz="1600" dirty="0"/>
              <a:t>Command Line Interface</a:t>
            </a:r>
            <a:endParaRPr sz="1600" dirty="0"/>
          </a:p>
          <a:p>
            <a:pPr marL="177800" lvl="0" indent="-184150" algn="l" rtl="0">
              <a:lnSpc>
                <a:spcPct val="100000"/>
              </a:lnSpc>
              <a:spcBef>
                <a:spcPts val="1000"/>
              </a:spcBef>
              <a:spcAft>
                <a:spcPts val="0"/>
              </a:spcAft>
              <a:buClr>
                <a:schemeClr val="dk1"/>
              </a:buClr>
              <a:buSzPts val="1800"/>
              <a:buChar char="•"/>
            </a:pPr>
            <a:r>
              <a:rPr lang="en-US" sz="1800" dirty="0" err="1"/>
              <a:t>Sysplex</a:t>
            </a:r>
            <a:r>
              <a:rPr lang="en-US" sz="1800" dirty="0"/>
              <a:t> State </a:t>
            </a:r>
            <a:r>
              <a:rPr lang="en-US" sz="1800" dirty="0" smtClean="0"/>
              <a:t>Synchronization</a:t>
            </a:r>
          </a:p>
          <a:p>
            <a:pPr marL="635000" lvl="1" indent="-184150">
              <a:spcBef>
                <a:spcPts val="0"/>
              </a:spcBef>
            </a:pPr>
            <a:r>
              <a:rPr lang="en-US" sz="1600" dirty="0" smtClean="0">
                <a:solidFill>
                  <a:schemeClr val="accent1"/>
                </a:solidFill>
              </a:rPr>
              <a:t>Application </a:t>
            </a:r>
            <a:r>
              <a:rPr lang="en-US" sz="1600" dirty="0">
                <a:solidFill>
                  <a:schemeClr val="accent1"/>
                </a:solidFill>
              </a:rPr>
              <a:t>Framework (</a:t>
            </a:r>
            <a:r>
              <a:rPr lang="en-US" sz="1600" dirty="0" smtClean="0">
                <a:solidFill>
                  <a:schemeClr val="accent1"/>
                </a:solidFill>
              </a:rPr>
              <a:t>planned)</a:t>
            </a:r>
            <a:endParaRPr sz="1600" dirty="0">
              <a:solidFill>
                <a:schemeClr val="accent1"/>
              </a:solidFill>
            </a:endParaRPr>
          </a:p>
          <a:p>
            <a:pPr marL="177800" lvl="0" indent="-184150" algn="l" rtl="0">
              <a:lnSpc>
                <a:spcPct val="100000"/>
              </a:lnSpc>
              <a:spcBef>
                <a:spcPts val="1000"/>
              </a:spcBef>
              <a:spcAft>
                <a:spcPts val="0"/>
              </a:spcAft>
              <a:buClr>
                <a:schemeClr val="dk1"/>
              </a:buClr>
              <a:buSzPts val="1800"/>
              <a:buChar char="•"/>
            </a:pPr>
            <a:r>
              <a:rPr lang="en-US" sz="1800" dirty="0" smtClean="0"/>
              <a:t>Failover</a:t>
            </a:r>
          </a:p>
          <a:p>
            <a:pPr marL="736600" lvl="1" indent="-285750">
              <a:spcBef>
                <a:spcPts val="0"/>
              </a:spcBef>
            </a:pPr>
            <a:r>
              <a:rPr lang="en-US" sz="1600" dirty="0" smtClean="0">
                <a:solidFill>
                  <a:schemeClr val="accent1"/>
                </a:solidFill>
              </a:rPr>
              <a:t>Application Framework </a:t>
            </a:r>
            <a:r>
              <a:rPr lang="en-US" sz="1600" dirty="0">
                <a:solidFill>
                  <a:schemeClr val="accent1"/>
                </a:solidFill>
              </a:rPr>
              <a:t>(</a:t>
            </a:r>
            <a:r>
              <a:rPr lang="en-US" sz="1600" dirty="0" smtClean="0">
                <a:solidFill>
                  <a:schemeClr val="accent1"/>
                </a:solidFill>
              </a:rPr>
              <a:t>planned)</a:t>
            </a:r>
            <a:endParaRPr sz="1600" dirty="0">
              <a:solidFill>
                <a:schemeClr val="accent1"/>
              </a:solidFill>
            </a:endParaRPr>
          </a:p>
          <a:p>
            <a:pPr marL="177800" lvl="0" indent="-184150" algn="l" rtl="0">
              <a:lnSpc>
                <a:spcPct val="80000"/>
              </a:lnSpc>
              <a:spcBef>
                <a:spcPts val="1200"/>
              </a:spcBef>
              <a:spcAft>
                <a:spcPts val="0"/>
              </a:spcAft>
              <a:buClr>
                <a:schemeClr val="dk1"/>
              </a:buClr>
              <a:buSzPts val="1800"/>
              <a:buChar char="•"/>
            </a:pPr>
            <a:r>
              <a:rPr lang="en-US" sz="1800" dirty="0"/>
              <a:t>Docker container support</a:t>
            </a:r>
            <a:endParaRPr sz="1800" dirty="0"/>
          </a:p>
          <a:p>
            <a:pPr marL="742950" lvl="1" indent="-279400" algn="l" rtl="0">
              <a:lnSpc>
                <a:spcPct val="100000"/>
              </a:lnSpc>
              <a:spcBef>
                <a:spcPts val="0"/>
              </a:spcBef>
              <a:spcAft>
                <a:spcPts val="0"/>
              </a:spcAft>
              <a:buClr>
                <a:schemeClr val="dk1"/>
              </a:buClr>
              <a:buSzPts val="1700"/>
              <a:buChar char="–"/>
            </a:pPr>
            <a:r>
              <a:rPr lang="en-US" sz="1600" dirty="0">
                <a:solidFill>
                  <a:schemeClr val="accent1"/>
                </a:solidFill>
              </a:rPr>
              <a:t>All Zowe z/OS Components* (</a:t>
            </a:r>
            <a:r>
              <a:rPr lang="en-US" sz="1600" dirty="0" smtClean="0">
                <a:solidFill>
                  <a:schemeClr val="accent1"/>
                </a:solidFill>
              </a:rPr>
              <a:t>planned)   </a:t>
            </a:r>
            <a:endParaRPr sz="1600" dirty="0">
              <a:solidFill>
                <a:schemeClr val="accent1"/>
              </a:solidFill>
            </a:endParaRPr>
          </a:p>
          <a:p>
            <a:pPr marL="177800" lvl="0" indent="-69850" algn="l" rtl="0">
              <a:lnSpc>
                <a:spcPct val="80000"/>
              </a:lnSpc>
              <a:spcBef>
                <a:spcPts val="1200"/>
              </a:spcBef>
              <a:spcAft>
                <a:spcPts val="0"/>
              </a:spcAft>
              <a:buClr>
                <a:schemeClr val="dk1"/>
              </a:buClr>
              <a:buSzPts val="1700"/>
              <a:buNone/>
            </a:pPr>
            <a:endParaRPr sz="1850" dirty="0">
              <a:solidFill>
                <a:srgbClr val="E36C09"/>
              </a:solidFill>
            </a:endParaRPr>
          </a:p>
          <a:p>
            <a:pPr marL="177800" lvl="0" indent="-69850" algn="l" rtl="0">
              <a:lnSpc>
                <a:spcPct val="80000"/>
              </a:lnSpc>
              <a:spcBef>
                <a:spcPts val="1200"/>
              </a:spcBef>
              <a:spcAft>
                <a:spcPts val="0"/>
              </a:spcAft>
              <a:buClr>
                <a:schemeClr val="dk1"/>
              </a:buClr>
              <a:buSzPts val="1700"/>
              <a:buNone/>
            </a:pPr>
            <a:endParaRPr sz="1850" dirty="0">
              <a:solidFill>
                <a:srgbClr val="E36C09"/>
              </a:solidFill>
            </a:endParaRPr>
          </a:p>
          <a:p>
            <a:pPr marL="177800" indent="-69850">
              <a:lnSpc>
                <a:spcPct val="80000"/>
              </a:lnSpc>
              <a:spcBef>
                <a:spcPts val="1200"/>
              </a:spcBef>
              <a:buSzPts val="1700"/>
              <a:buNone/>
            </a:pPr>
            <a:r>
              <a:rPr lang="en-US" sz="1200" i="1" dirty="0">
                <a:solidFill>
                  <a:schemeClr val="accent1"/>
                </a:solidFill>
              </a:rPr>
              <a:t>* Accepting ZSS micro services</a:t>
            </a:r>
          </a:p>
          <a:p>
            <a:pPr marL="177800" lvl="0" indent="-69850" algn="l" rtl="0">
              <a:lnSpc>
                <a:spcPct val="80000"/>
              </a:lnSpc>
              <a:spcBef>
                <a:spcPts val="1200"/>
              </a:spcBef>
              <a:spcAft>
                <a:spcPts val="0"/>
              </a:spcAft>
              <a:buClr>
                <a:schemeClr val="dk1"/>
              </a:buClr>
              <a:buSzPts val="1700"/>
              <a:buNone/>
            </a:pPr>
            <a:endParaRPr sz="1850" dirty="0"/>
          </a:p>
          <a:p>
            <a:pPr marL="0" lvl="0" indent="0" algn="l" rtl="0">
              <a:lnSpc>
                <a:spcPct val="80000"/>
              </a:lnSpc>
              <a:spcBef>
                <a:spcPts val="1200"/>
              </a:spcBef>
              <a:spcAft>
                <a:spcPts val="0"/>
              </a:spcAft>
              <a:buClr>
                <a:schemeClr val="dk1"/>
              </a:buClr>
              <a:buSzPts val="1700"/>
              <a:buNone/>
            </a:pPr>
            <a:endParaRPr sz="1850" dirty="0"/>
          </a:p>
          <a:p>
            <a:pPr marL="101600" lvl="0" indent="0" algn="l" rtl="0">
              <a:lnSpc>
                <a:spcPct val="80000"/>
              </a:lnSpc>
              <a:spcBef>
                <a:spcPts val="970"/>
              </a:spcBef>
              <a:spcAft>
                <a:spcPts val="0"/>
              </a:spcAft>
              <a:buClr>
                <a:schemeClr val="dk1"/>
              </a:buClr>
              <a:buSzPts val="1850"/>
              <a:buNone/>
            </a:pPr>
            <a:endParaRPr sz="1850" dirty="0"/>
          </a:p>
        </p:txBody>
      </p:sp>
      <p:sp>
        <p:nvSpPr>
          <p:cNvPr id="488" name="Google Shape;488;p34"/>
          <p:cNvSpPr txBox="1">
            <a:spLocks noGrp="1"/>
          </p:cNvSpPr>
          <p:nvPr>
            <p:ph type="sldNum" idx="12"/>
          </p:nvPr>
        </p:nvSpPr>
        <p:spPr>
          <a:xfrm>
            <a:off x="8227786" y="4803547"/>
            <a:ext cx="58057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t>30</a:t>
            </a:fld>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35"/>
          <p:cNvSpPr txBox="1">
            <a:spLocks noGrp="1"/>
          </p:cNvSpPr>
          <p:nvPr>
            <p:ph type="title"/>
          </p:nvPr>
        </p:nvSpPr>
        <p:spPr>
          <a:xfrm>
            <a:off x="333993" y="159442"/>
            <a:ext cx="7893793" cy="4471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700"/>
              <a:buFont typeface="Gill Sans"/>
              <a:buNone/>
            </a:pPr>
            <a:r>
              <a:rPr lang="en-US" dirty="0" smtClean="0"/>
              <a:t>Serviceability Capabilities</a:t>
            </a:r>
            <a:endParaRPr dirty="0"/>
          </a:p>
        </p:txBody>
      </p:sp>
      <p:sp>
        <p:nvSpPr>
          <p:cNvPr id="494" name="Google Shape;494;p35"/>
          <p:cNvSpPr txBox="1">
            <a:spLocks noGrp="1"/>
          </p:cNvSpPr>
          <p:nvPr>
            <p:ph type="body" idx="1"/>
          </p:nvPr>
        </p:nvSpPr>
        <p:spPr>
          <a:xfrm>
            <a:off x="317500" y="943429"/>
            <a:ext cx="8369300" cy="3143194"/>
          </a:xfrm>
          <a:prstGeom prst="rect">
            <a:avLst/>
          </a:prstGeom>
          <a:noFill/>
          <a:ln>
            <a:noFill/>
          </a:ln>
        </p:spPr>
        <p:txBody>
          <a:bodyPr spcFirstLastPara="1" wrap="square" lIns="91425" tIns="45700" rIns="91425" bIns="45700" anchor="t" anchorCtr="0">
            <a:noAutofit/>
          </a:bodyPr>
          <a:lstStyle/>
          <a:p>
            <a:pPr marL="177800" lvl="0" indent="-165100" algn="l" rtl="0">
              <a:spcBef>
                <a:spcPts val="0"/>
              </a:spcBef>
              <a:spcAft>
                <a:spcPts val="0"/>
              </a:spcAft>
              <a:buClr>
                <a:schemeClr val="dk1"/>
              </a:buClr>
              <a:buSzPts val="1500"/>
              <a:buChar char="•"/>
            </a:pPr>
            <a:r>
              <a:rPr lang="en-US" sz="1800" dirty="0"/>
              <a:t>Long Term Support Release</a:t>
            </a:r>
            <a:endParaRPr sz="1800" dirty="0"/>
          </a:p>
          <a:p>
            <a:pPr marL="742950" lvl="1" indent="-254000" algn="l" rtl="0">
              <a:spcBef>
                <a:spcPts val="0"/>
              </a:spcBef>
              <a:spcAft>
                <a:spcPts val="0"/>
              </a:spcAft>
              <a:buClr>
                <a:schemeClr val="dk1"/>
              </a:buClr>
              <a:buSzPts val="1300"/>
              <a:buChar char="–"/>
            </a:pPr>
            <a:r>
              <a:rPr lang="en-US" sz="1600" dirty="0"/>
              <a:t>Introduced V</a:t>
            </a:r>
            <a:r>
              <a:rPr lang="en-US" sz="1600" dirty="0">
                <a:latin typeface="Arial"/>
                <a:ea typeface="Arial"/>
                <a:cs typeface="Arial"/>
                <a:sym typeface="Arial"/>
              </a:rPr>
              <a:t>1</a:t>
            </a:r>
            <a:r>
              <a:rPr lang="en-US" sz="1600" dirty="0"/>
              <a:t> LTSR @ Zowe 1.9, for all Zowe components</a:t>
            </a:r>
            <a:endParaRPr sz="1600" dirty="0"/>
          </a:p>
          <a:p>
            <a:pPr marL="742950" lvl="1" indent="-254000" algn="l" rtl="0">
              <a:spcBef>
                <a:spcPts val="0"/>
              </a:spcBef>
              <a:spcAft>
                <a:spcPts val="0"/>
              </a:spcAft>
              <a:buClr>
                <a:schemeClr val="dk1"/>
              </a:buClr>
              <a:buSzPts val="1300"/>
              <a:buChar char="–"/>
            </a:pPr>
            <a:r>
              <a:rPr lang="en-US" sz="1600" dirty="0"/>
              <a:t>Includes Active and Maintenance Support Streams</a:t>
            </a:r>
            <a:endParaRPr sz="1600" dirty="0"/>
          </a:p>
          <a:p>
            <a:pPr marL="742950" lvl="1" indent="-254000" algn="l" rtl="0">
              <a:spcBef>
                <a:spcPts val="0"/>
              </a:spcBef>
              <a:spcAft>
                <a:spcPts val="0"/>
              </a:spcAft>
              <a:buClr>
                <a:schemeClr val="dk1"/>
              </a:buClr>
              <a:buSzPts val="1300"/>
              <a:buChar char="–"/>
            </a:pPr>
            <a:r>
              <a:rPr lang="en-US" sz="1600" dirty="0"/>
              <a:t>See LTSR  </a:t>
            </a:r>
            <a:endParaRPr sz="1600" dirty="0"/>
          </a:p>
          <a:p>
            <a:pPr marL="342900" lvl="0" indent="-323850" algn="l" rtl="0">
              <a:spcBef>
                <a:spcPts val="1000"/>
              </a:spcBef>
              <a:spcAft>
                <a:spcPts val="0"/>
              </a:spcAft>
              <a:buSzPts val="1500"/>
              <a:buChar char="•"/>
            </a:pPr>
            <a:r>
              <a:rPr lang="en-US" sz="1800" dirty="0"/>
              <a:t>Revised z/OS Component Delivery</a:t>
            </a:r>
            <a:endParaRPr sz="1800" dirty="0"/>
          </a:p>
          <a:p>
            <a:pPr marL="742950" lvl="1" indent="-254000" algn="l" rtl="0">
              <a:spcBef>
                <a:spcPts val="0"/>
              </a:spcBef>
              <a:spcAft>
                <a:spcPts val="0"/>
              </a:spcAft>
              <a:buSzPts val="1300"/>
              <a:buChar char="–"/>
            </a:pPr>
            <a:r>
              <a:rPr lang="en-US" sz="1600" dirty="0"/>
              <a:t>Standard SMP</a:t>
            </a:r>
            <a:endParaRPr sz="1600" dirty="0"/>
          </a:p>
          <a:p>
            <a:pPr marL="742950" lvl="1" indent="-254000" algn="l" rtl="0">
              <a:spcBef>
                <a:spcPts val="0"/>
              </a:spcBef>
              <a:spcAft>
                <a:spcPts val="0"/>
              </a:spcAft>
              <a:buSzPts val="1300"/>
              <a:buChar char="–"/>
            </a:pPr>
            <a:r>
              <a:rPr lang="en-US" sz="1600" dirty="0"/>
              <a:t>See CUPIDS</a:t>
            </a:r>
            <a:endParaRPr sz="1600" dirty="0"/>
          </a:p>
          <a:p>
            <a:pPr marL="342900" lvl="0" indent="-323850" algn="l" rtl="0">
              <a:spcBef>
                <a:spcPts val="1000"/>
              </a:spcBef>
              <a:spcAft>
                <a:spcPts val="0"/>
              </a:spcAft>
              <a:buSzPts val="1500"/>
              <a:buChar char="•"/>
            </a:pPr>
            <a:r>
              <a:rPr lang="en-US" sz="1800" dirty="0"/>
              <a:t>API Support for Log Viewing and Dynamically Set Log Trace Level</a:t>
            </a:r>
            <a:endParaRPr sz="1800" dirty="0"/>
          </a:p>
          <a:p>
            <a:pPr marL="742950" lvl="1" indent="-254000" algn="l" rtl="0">
              <a:spcBef>
                <a:spcPts val="0"/>
              </a:spcBef>
              <a:spcAft>
                <a:spcPts val="0"/>
              </a:spcAft>
              <a:buSzPts val="1300"/>
              <a:buChar char="–"/>
            </a:pPr>
            <a:r>
              <a:rPr lang="en-US" sz="1600" dirty="0"/>
              <a:t>Application Framework</a:t>
            </a:r>
            <a:endParaRPr sz="1600" dirty="0"/>
          </a:p>
          <a:p>
            <a:pPr marL="742950" lvl="1" indent="-254000" algn="l" rtl="0">
              <a:spcBef>
                <a:spcPts val="0"/>
              </a:spcBef>
              <a:spcAft>
                <a:spcPts val="0"/>
              </a:spcAft>
              <a:buSzPts val="1300"/>
              <a:buChar char="–"/>
            </a:pPr>
            <a:r>
              <a:rPr lang="en-US" sz="1600" dirty="0"/>
              <a:t>Command Line Interface</a:t>
            </a:r>
            <a:endParaRPr sz="1600" dirty="0"/>
          </a:p>
          <a:p>
            <a:pPr marL="177800" lvl="0" indent="-69850" algn="l" rtl="0">
              <a:spcBef>
                <a:spcPts val="1200"/>
              </a:spcBef>
              <a:spcAft>
                <a:spcPts val="0"/>
              </a:spcAft>
              <a:buClr>
                <a:schemeClr val="dk1"/>
              </a:buClr>
              <a:buSzPts val="1700"/>
              <a:buNone/>
            </a:pPr>
            <a:endParaRPr dirty="0"/>
          </a:p>
          <a:p>
            <a:pPr marL="177800" lvl="0" indent="-69850" algn="l" rtl="0">
              <a:spcBef>
                <a:spcPts val="1200"/>
              </a:spcBef>
              <a:spcAft>
                <a:spcPts val="0"/>
              </a:spcAft>
              <a:buClr>
                <a:schemeClr val="dk1"/>
              </a:buClr>
              <a:buSzPts val="1700"/>
              <a:buNone/>
            </a:pPr>
            <a:endParaRPr dirty="0"/>
          </a:p>
          <a:p>
            <a:pPr marL="177800" lvl="0" indent="-69850" algn="l" rtl="0">
              <a:spcBef>
                <a:spcPts val="1200"/>
              </a:spcBef>
              <a:spcAft>
                <a:spcPts val="0"/>
              </a:spcAft>
              <a:buClr>
                <a:schemeClr val="dk1"/>
              </a:buClr>
              <a:buSzPts val="1700"/>
              <a:buNone/>
            </a:pPr>
            <a:endParaRPr dirty="0"/>
          </a:p>
          <a:p>
            <a:pPr marL="342900" lvl="0" indent="-215900" algn="l" rtl="0">
              <a:spcBef>
                <a:spcPts val="1000"/>
              </a:spcBef>
              <a:spcAft>
                <a:spcPts val="0"/>
              </a:spcAft>
              <a:buClr>
                <a:schemeClr val="dk1"/>
              </a:buClr>
              <a:buSzPts val="2000"/>
              <a:buNone/>
            </a:pPr>
            <a:endParaRPr dirty="0"/>
          </a:p>
        </p:txBody>
      </p:sp>
      <p:sp>
        <p:nvSpPr>
          <p:cNvPr id="495" name="Google Shape;495;p35"/>
          <p:cNvSpPr txBox="1">
            <a:spLocks noGrp="1"/>
          </p:cNvSpPr>
          <p:nvPr>
            <p:ph type="sldNum" idx="12"/>
          </p:nvPr>
        </p:nvSpPr>
        <p:spPr>
          <a:xfrm>
            <a:off x="8227786" y="4803547"/>
            <a:ext cx="58057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t>31</a:t>
            </a:fld>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700"/>
              <a:buFont typeface="Gill Sans"/>
              <a:buNone/>
            </a:pPr>
            <a:r>
              <a:rPr lang="en-US" dirty="0" smtClean="0"/>
              <a:t>Ongoing Commitments</a:t>
            </a:r>
            <a:endParaRPr sz="3300" dirty="0"/>
          </a:p>
        </p:txBody>
      </p:sp>
      <p:sp>
        <p:nvSpPr>
          <p:cNvPr id="501" name="Google Shape;501;p36"/>
          <p:cNvSpPr txBox="1">
            <a:spLocks noGrp="1"/>
          </p:cNvSpPr>
          <p:nvPr>
            <p:ph type="body" idx="1"/>
          </p:nvPr>
        </p:nvSpPr>
        <p:spPr>
          <a:xfrm>
            <a:off x="317500" y="943429"/>
            <a:ext cx="5689600" cy="3143194"/>
          </a:xfrm>
          <a:prstGeom prst="rect">
            <a:avLst/>
          </a:prstGeom>
          <a:noFill/>
          <a:ln>
            <a:noFill/>
          </a:ln>
        </p:spPr>
        <p:txBody>
          <a:bodyPr spcFirstLastPara="1" wrap="square" lIns="91425" tIns="45700" rIns="91425" bIns="45700" anchor="t" anchorCtr="0">
            <a:noAutofit/>
          </a:bodyPr>
          <a:lstStyle/>
          <a:p>
            <a:pPr marL="342900" lvl="0" indent="-215900" algn="l" rtl="0">
              <a:spcBef>
                <a:spcPts val="0"/>
              </a:spcBef>
              <a:spcAft>
                <a:spcPts val="0"/>
              </a:spcAft>
              <a:buClr>
                <a:schemeClr val="dk1"/>
              </a:buClr>
              <a:buSzPts val="2000"/>
              <a:buNone/>
            </a:pPr>
            <a:r>
              <a:rPr lang="en-US" dirty="0" smtClean="0"/>
              <a:t>Join us for our next Zowe PI (Program Increment) Planning!</a:t>
            </a:r>
          </a:p>
          <a:p>
            <a:r>
              <a:rPr lang="en-US" dirty="0" smtClean="0"/>
              <a:t>2</a:t>
            </a:r>
            <a:r>
              <a:rPr lang="en-US" dirty="0" smtClean="0">
                <a:latin typeface="+mj-lt"/>
              </a:rPr>
              <a:t>1</a:t>
            </a:r>
            <a:r>
              <a:rPr lang="en-US" dirty="0" smtClean="0"/>
              <a:t>PI</a:t>
            </a:r>
            <a:r>
              <a:rPr lang="en-US" dirty="0" smtClean="0">
                <a:latin typeface="+mj-lt"/>
                <a:cs typeface="Calibri" panose="020F0502020204030204" pitchFamily="34" charset="0"/>
              </a:rPr>
              <a:t>1</a:t>
            </a:r>
            <a:r>
              <a:rPr lang="en-US" dirty="0" smtClean="0"/>
              <a:t> </a:t>
            </a:r>
            <a:r>
              <a:rPr lang="en-US" dirty="0" smtClean="0"/>
              <a:t>Jan27-29</a:t>
            </a:r>
            <a:endParaRPr lang="en-US" dirty="0"/>
          </a:p>
          <a:p>
            <a:pPr marL="114300" indent="0">
              <a:buNone/>
            </a:pPr>
            <a:r>
              <a:rPr lang="en-US" dirty="0" smtClean="0"/>
              <a:t>Join any of our meetings:</a:t>
            </a:r>
          </a:p>
          <a:p>
            <a:r>
              <a:rPr lang="en-US" dirty="0" smtClean="0"/>
              <a:t>OMP </a:t>
            </a:r>
            <a:r>
              <a:rPr lang="en-US" dirty="0"/>
              <a:t>Calendar: </a:t>
            </a:r>
            <a:r>
              <a:rPr lang="en-US" dirty="0">
                <a:hlinkClick r:id="rId3"/>
              </a:rPr>
              <a:t>https://lists.openmainframeproject.org/calendar</a:t>
            </a:r>
            <a:endParaRPr lang="en-US" dirty="0"/>
          </a:p>
          <a:p>
            <a:r>
              <a:rPr lang="en-US" dirty="0"/>
              <a:t>Calendar URL: </a:t>
            </a:r>
            <a:r>
              <a:rPr lang="en-US" dirty="0">
                <a:hlinkClick r:id="rId4"/>
              </a:rPr>
              <a:t>https://lists.openmainframeproject.org/g/zowe-dev/ics/3109196/317992940/feed.ics</a:t>
            </a:r>
            <a:endParaRPr lang="en-US" dirty="0"/>
          </a:p>
          <a:p>
            <a:pPr marL="342900" lvl="0" indent="-215900" algn="l" rtl="0">
              <a:spcBef>
                <a:spcPts val="0"/>
              </a:spcBef>
              <a:spcAft>
                <a:spcPts val="0"/>
              </a:spcAft>
              <a:buClr>
                <a:schemeClr val="dk1"/>
              </a:buClr>
              <a:buSzPts val="2000"/>
              <a:buNone/>
            </a:pPr>
            <a:endParaRPr dirty="0"/>
          </a:p>
        </p:txBody>
      </p:sp>
      <p:pic>
        <p:nvPicPr>
          <p:cNvPr id="4" name="Picture 3"/>
          <p:cNvPicPr>
            <a:picLocks noChangeAspect="1"/>
          </p:cNvPicPr>
          <p:nvPr/>
        </p:nvPicPr>
        <p:blipFill>
          <a:blip r:embed="rId5"/>
          <a:stretch>
            <a:fillRect/>
          </a:stretch>
        </p:blipFill>
        <p:spPr>
          <a:xfrm>
            <a:off x="6236446" y="830591"/>
            <a:ext cx="2504641" cy="2809525"/>
          </a:xfrm>
          <a:prstGeom prst="rect">
            <a:avLst/>
          </a:prstGeom>
        </p:spPr>
      </p:pic>
      <p:sp>
        <p:nvSpPr>
          <p:cNvPr id="5" name="Right Arrow 4"/>
          <p:cNvSpPr/>
          <p:nvPr/>
        </p:nvSpPr>
        <p:spPr>
          <a:xfrm>
            <a:off x="5279340" y="1955953"/>
            <a:ext cx="1455520" cy="389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Current PI Ends</a:t>
            </a:r>
            <a:endParaRPr lang="en-US" sz="800" b="1" dirty="0">
              <a:solidFill>
                <a:schemeClr val="bg1"/>
              </a:solidFill>
            </a:endParaRPr>
          </a:p>
        </p:txBody>
      </p:sp>
      <p:sp>
        <p:nvSpPr>
          <p:cNvPr id="6" name="Rectangle 5"/>
          <p:cNvSpPr/>
          <p:nvPr/>
        </p:nvSpPr>
        <p:spPr>
          <a:xfrm>
            <a:off x="7772400" y="1955953"/>
            <a:ext cx="558800" cy="279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7"/>
          <p:cNvSpPr txBox="1">
            <a:spLocks noGrp="1"/>
          </p:cNvSpPr>
          <p:nvPr>
            <p:ph type="ctrTitle"/>
          </p:nvPr>
        </p:nvSpPr>
        <p:spPr>
          <a:xfrm>
            <a:off x="4553843" y="1643174"/>
            <a:ext cx="4185557" cy="1316831"/>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rgbClr val="3664AD"/>
              </a:buClr>
              <a:buSzPts val="4200"/>
              <a:buFont typeface="Gill Sans"/>
              <a:buNone/>
            </a:pPr>
            <a:r>
              <a:rPr lang="en-US" sz="3780"/>
              <a:t>Open Source Benefits</a:t>
            </a:r>
            <a:endParaRPr sz="3780"/>
          </a:p>
        </p:txBody>
      </p:sp>
      <p:sp>
        <p:nvSpPr>
          <p:cNvPr id="507" name="Google Shape;507;p37"/>
          <p:cNvSpPr txBox="1">
            <a:spLocks noGrp="1"/>
          </p:cNvSpPr>
          <p:nvPr>
            <p:ph type="subTitle" idx="1"/>
          </p:nvPr>
        </p:nvSpPr>
        <p:spPr>
          <a:xfrm>
            <a:off x="4571984" y="3005360"/>
            <a:ext cx="4185557" cy="605064"/>
          </a:xfrm>
          <a:prstGeom prst="rect">
            <a:avLst/>
          </a:prstGeom>
          <a:noFill/>
          <a:ln>
            <a:noFill/>
          </a:ln>
        </p:spPr>
        <p:txBody>
          <a:bodyPr spcFirstLastPara="1" wrap="square" lIns="91425" tIns="45700" rIns="91425" bIns="45700" anchor="t" anchorCtr="0">
            <a:noAutofit/>
          </a:bodyPr>
          <a:lstStyle/>
          <a:p>
            <a:pPr marL="0" indent="0">
              <a:spcBef>
                <a:spcPts val="0"/>
              </a:spcBef>
            </a:pPr>
            <a:r>
              <a:rPr lang="en-US" dirty="0"/>
              <a:t>Presenter name / title</a:t>
            </a:r>
          </a:p>
          <a:p>
            <a:pPr marL="0" lvl="0" indent="0" algn="l" rtl="0">
              <a:spcBef>
                <a:spcPts val="0"/>
              </a:spcBef>
              <a:spcAft>
                <a:spcPts val="0"/>
              </a:spcAft>
              <a:buClr>
                <a:srgbClr val="7F7F7F"/>
              </a:buClr>
              <a:buSzPts val="1800"/>
              <a:buNone/>
            </a:pPr>
            <a:endParaRPr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8"/>
          <p:cNvSpPr txBox="1">
            <a:spLocks noGrp="1"/>
          </p:cNvSpPr>
          <p:nvPr>
            <p:ph type="title"/>
          </p:nvPr>
        </p:nvSpPr>
        <p:spPr>
          <a:xfrm>
            <a:off x="333993" y="159442"/>
            <a:ext cx="7893793" cy="4471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700"/>
              <a:buFont typeface="Gill Sans"/>
              <a:buNone/>
            </a:pPr>
            <a:r>
              <a:rPr lang="en-US" sz="2700" dirty="0" smtClean="0"/>
              <a:t>The Power of Open</a:t>
            </a:r>
            <a:endParaRPr dirty="0"/>
          </a:p>
        </p:txBody>
      </p:sp>
      <p:sp>
        <p:nvSpPr>
          <p:cNvPr id="513" name="Google Shape;513;p38"/>
          <p:cNvSpPr txBox="1">
            <a:spLocks noGrp="1"/>
          </p:cNvSpPr>
          <p:nvPr>
            <p:ph type="body" idx="1"/>
          </p:nvPr>
        </p:nvSpPr>
        <p:spPr>
          <a:xfrm>
            <a:off x="317500" y="943429"/>
            <a:ext cx="8369300" cy="3143194"/>
          </a:xfrm>
          <a:prstGeom prst="rect">
            <a:avLst/>
          </a:prstGeom>
          <a:noFill/>
          <a:ln>
            <a:noFill/>
          </a:ln>
        </p:spPr>
        <p:txBody>
          <a:bodyPr spcFirstLastPara="1" wrap="square" lIns="91425" tIns="45700" rIns="91425" bIns="45700" anchor="t" anchorCtr="0">
            <a:noAutofit/>
          </a:bodyPr>
          <a:lstStyle/>
          <a:p>
            <a:pPr marL="342900" lvl="0" indent="-215900" algn="l" rtl="0">
              <a:spcBef>
                <a:spcPts val="0"/>
              </a:spcBef>
              <a:spcAft>
                <a:spcPts val="0"/>
              </a:spcAft>
              <a:buClr>
                <a:schemeClr val="dk1"/>
              </a:buClr>
              <a:buSzPts val="2000"/>
              <a:buNone/>
            </a:pPr>
            <a:r>
              <a:rPr lang="en-US" dirty="0" smtClean="0"/>
              <a:t>Zowe fosters and leverages the collective intelligence of the community:</a:t>
            </a:r>
          </a:p>
          <a:p>
            <a:pPr marL="469900">
              <a:spcBef>
                <a:spcPts val="0"/>
              </a:spcBef>
              <a:buSzPts val="2000"/>
            </a:pPr>
            <a:r>
              <a:rPr lang="en-US" dirty="0" smtClean="0"/>
              <a:t>12,000+ contributions</a:t>
            </a:r>
          </a:p>
          <a:p>
            <a:pPr marL="469900">
              <a:spcBef>
                <a:spcPts val="0"/>
              </a:spcBef>
              <a:buSzPts val="2000"/>
            </a:pPr>
            <a:r>
              <a:rPr lang="en-US" dirty="0" smtClean="0"/>
              <a:t>5 million lines of code</a:t>
            </a:r>
          </a:p>
          <a:p>
            <a:pPr marL="469900">
              <a:spcBef>
                <a:spcPts val="0"/>
              </a:spcBef>
              <a:buSzPts val="2000"/>
            </a:pPr>
            <a:r>
              <a:rPr lang="en-US" dirty="0" smtClean="0"/>
              <a:t>35 product extensions</a:t>
            </a:r>
          </a:p>
          <a:p>
            <a:pPr marL="469900">
              <a:spcBef>
                <a:spcPts val="0"/>
              </a:spcBef>
              <a:buSzPts val="2000"/>
            </a:pPr>
            <a:r>
              <a:rPr lang="en-US" dirty="0" smtClean="0"/>
              <a:t>20,000+ component downloads (Zowe Explorer)</a:t>
            </a:r>
          </a:p>
          <a:p>
            <a:pPr marL="469900">
              <a:spcBef>
                <a:spcPts val="0"/>
              </a:spcBef>
              <a:buSzPts val="2000"/>
            </a:pPr>
            <a:r>
              <a:rPr lang="en-US" dirty="0" smtClean="0"/>
              <a:t>Complete transparency</a:t>
            </a:r>
          </a:p>
          <a:p>
            <a:pPr marL="469900">
              <a:spcBef>
                <a:spcPts val="0"/>
              </a:spcBef>
              <a:buSzPts val="2000"/>
            </a:pPr>
            <a:r>
              <a:rPr lang="en-US" dirty="0" smtClean="0"/>
              <a:t>Vendor agnostic</a:t>
            </a:r>
            <a:endParaRPr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9"/>
          <p:cNvSpPr txBox="1">
            <a:spLocks noGrp="1"/>
          </p:cNvSpPr>
          <p:nvPr>
            <p:ph type="title"/>
          </p:nvPr>
        </p:nvSpPr>
        <p:spPr>
          <a:xfrm>
            <a:off x="333993" y="159442"/>
            <a:ext cx="7893793" cy="4471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700"/>
              <a:buFont typeface="Gill Sans"/>
              <a:buNone/>
            </a:pPr>
            <a:r>
              <a:rPr lang="en-US" sz="2700" dirty="0" smtClean="0"/>
              <a:t>Learn, Install, Extend Zowe</a:t>
            </a:r>
            <a:endParaRPr dirty="0"/>
          </a:p>
        </p:txBody>
      </p:sp>
      <p:pic>
        <p:nvPicPr>
          <p:cNvPr id="3" name="Picture 2"/>
          <p:cNvPicPr>
            <a:picLocks noChangeAspect="1"/>
          </p:cNvPicPr>
          <p:nvPr/>
        </p:nvPicPr>
        <p:blipFill>
          <a:blip r:embed="rId3"/>
          <a:stretch>
            <a:fillRect/>
          </a:stretch>
        </p:blipFill>
        <p:spPr>
          <a:xfrm>
            <a:off x="4108450" y="2576610"/>
            <a:ext cx="4017294" cy="1846836"/>
          </a:xfrm>
          <a:prstGeom prst="rect">
            <a:avLst/>
          </a:prstGeom>
        </p:spPr>
      </p:pic>
      <p:sp>
        <p:nvSpPr>
          <p:cNvPr id="519" name="Google Shape;519;p39"/>
          <p:cNvSpPr txBox="1">
            <a:spLocks noGrp="1"/>
          </p:cNvSpPr>
          <p:nvPr>
            <p:ph type="body" idx="1"/>
          </p:nvPr>
        </p:nvSpPr>
        <p:spPr>
          <a:xfrm>
            <a:off x="317500" y="943429"/>
            <a:ext cx="8369300" cy="3143194"/>
          </a:xfrm>
          <a:prstGeom prst="rect">
            <a:avLst/>
          </a:prstGeom>
          <a:noFill/>
          <a:ln>
            <a:noFill/>
          </a:ln>
        </p:spPr>
        <p:txBody>
          <a:bodyPr spcFirstLastPara="1" wrap="square" lIns="91425" tIns="45700" rIns="91425" bIns="45700" anchor="t" anchorCtr="0">
            <a:noAutofit/>
          </a:bodyPr>
          <a:lstStyle/>
          <a:p>
            <a:pPr marL="342900" lvl="0" indent="-215900" algn="l" rtl="0">
              <a:spcBef>
                <a:spcPts val="0"/>
              </a:spcBef>
              <a:spcAft>
                <a:spcPts val="0"/>
              </a:spcAft>
              <a:buClr>
                <a:schemeClr val="dk1"/>
              </a:buClr>
              <a:buSzPts val="2000"/>
              <a:buNone/>
            </a:pPr>
            <a:r>
              <a:rPr lang="en-US" dirty="0" smtClean="0">
                <a:hlinkClick r:id="rId4"/>
              </a:rPr>
              <a:t>HTTPS://Zowe.Org</a:t>
            </a:r>
            <a:endParaRPr lang="en-US" dirty="0" smtClean="0"/>
          </a:p>
          <a:p>
            <a:pPr marL="342900" lvl="0" indent="-215900" algn="l" rtl="0">
              <a:spcBef>
                <a:spcPts val="0"/>
              </a:spcBef>
              <a:spcAft>
                <a:spcPts val="0"/>
              </a:spcAft>
              <a:buClr>
                <a:schemeClr val="dk1"/>
              </a:buClr>
              <a:buSzPts val="2000"/>
              <a:buNone/>
            </a:pPr>
            <a:endParaRPr lang="en-US" dirty="0"/>
          </a:p>
          <a:p>
            <a:pPr marL="342900" lvl="0" indent="-215900" algn="l" rtl="0">
              <a:spcBef>
                <a:spcPts val="0"/>
              </a:spcBef>
              <a:spcAft>
                <a:spcPts val="0"/>
              </a:spcAft>
              <a:buClr>
                <a:schemeClr val="dk1"/>
              </a:buClr>
              <a:buSzPts val="2000"/>
              <a:buNone/>
            </a:pPr>
            <a:endParaRPr lang="en-US" dirty="0" smtClean="0"/>
          </a:p>
          <a:p>
            <a:pPr marL="342900" lvl="0" indent="-215900" algn="l" rtl="0">
              <a:spcBef>
                <a:spcPts val="0"/>
              </a:spcBef>
              <a:spcAft>
                <a:spcPts val="0"/>
              </a:spcAft>
              <a:buClr>
                <a:schemeClr val="dk1"/>
              </a:buClr>
              <a:buSzPts val="2000"/>
              <a:buNone/>
            </a:pPr>
            <a:endParaRPr lang="en-US" dirty="0"/>
          </a:p>
          <a:p>
            <a:pPr marL="342900" lvl="0" indent="-215900" algn="l" rtl="0">
              <a:spcBef>
                <a:spcPts val="0"/>
              </a:spcBef>
              <a:spcAft>
                <a:spcPts val="0"/>
              </a:spcAft>
              <a:buClr>
                <a:schemeClr val="dk1"/>
              </a:buClr>
              <a:buSzPts val="2000"/>
              <a:buNone/>
            </a:pPr>
            <a:endParaRPr lang="en-US" dirty="0" smtClean="0">
              <a:hlinkClick r:id="rId5"/>
            </a:endParaRPr>
          </a:p>
          <a:p>
            <a:pPr marL="342900" lvl="0" indent="-215900" algn="l" rtl="0">
              <a:spcBef>
                <a:spcPts val="0"/>
              </a:spcBef>
              <a:spcAft>
                <a:spcPts val="0"/>
              </a:spcAft>
              <a:buClr>
                <a:schemeClr val="dk1"/>
              </a:buClr>
              <a:buSzPts val="2000"/>
              <a:buNone/>
            </a:pPr>
            <a:endParaRPr lang="en-US" dirty="0">
              <a:hlinkClick r:id="rId5"/>
            </a:endParaRPr>
          </a:p>
          <a:p>
            <a:pPr marL="342900" lvl="0" indent="-215900" algn="l" rtl="0">
              <a:spcBef>
                <a:spcPts val="0"/>
              </a:spcBef>
              <a:spcAft>
                <a:spcPts val="0"/>
              </a:spcAft>
              <a:buClr>
                <a:schemeClr val="dk1"/>
              </a:buClr>
              <a:buSzPts val="2000"/>
              <a:buNone/>
            </a:pPr>
            <a:endParaRPr lang="en-US" dirty="0" smtClean="0">
              <a:hlinkClick r:id="rId5"/>
            </a:endParaRPr>
          </a:p>
          <a:p>
            <a:pPr marL="342900" lvl="0" indent="-215900" algn="l" rtl="0">
              <a:spcBef>
                <a:spcPts val="0"/>
              </a:spcBef>
              <a:spcAft>
                <a:spcPts val="0"/>
              </a:spcAft>
              <a:buClr>
                <a:schemeClr val="dk1"/>
              </a:buClr>
              <a:buSzPts val="2000"/>
              <a:buNone/>
            </a:pPr>
            <a:r>
              <a:rPr lang="en-US" dirty="0" smtClean="0">
                <a:hlinkClick r:id="rId5"/>
              </a:rPr>
              <a:t>HTTPS://Medium.com/Zowe</a:t>
            </a:r>
            <a:endParaRPr lang="en-US" dirty="0" smtClean="0"/>
          </a:p>
          <a:p>
            <a:pPr marL="342900" lvl="0" indent="-215900" algn="l" rtl="0">
              <a:spcBef>
                <a:spcPts val="0"/>
              </a:spcBef>
              <a:spcAft>
                <a:spcPts val="0"/>
              </a:spcAft>
              <a:buClr>
                <a:schemeClr val="dk1"/>
              </a:buClr>
              <a:buSzPts val="2000"/>
              <a:buNone/>
            </a:pPr>
            <a:endParaRPr dirty="0"/>
          </a:p>
        </p:txBody>
      </p:sp>
      <p:pic>
        <p:nvPicPr>
          <p:cNvPr id="4" name="Picture 3"/>
          <p:cNvPicPr>
            <a:picLocks noChangeAspect="1"/>
          </p:cNvPicPr>
          <p:nvPr/>
        </p:nvPicPr>
        <p:blipFill>
          <a:blip r:embed="rId6"/>
          <a:stretch>
            <a:fillRect/>
          </a:stretch>
        </p:blipFill>
        <p:spPr>
          <a:xfrm>
            <a:off x="545082" y="1368761"/>
            <a:ext cx="3464971" cy="628499"/>
          </a:xfrm>
          <a:prstGeom prst="rect">
            <a:avLst/>
          </a:prstGeom>
        </p:spPr>
      </p:pic>
    </p:spTree>
  </p:cSld>
  <p:clrMapOvr>
    <a:masterClrMapping/>
  </p:clrMapOvr>
  <p:transition spd="med">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Engage with us!</a:t>
            </a:r>
            <a:endParaRPr lang="en-US" dirty="0"/>
          </a:p>
        </p:txBody>
      </p:sp>
      <p:sp>
        <p:nvSpPr>
          <p:cNvPr id="5" name="Text Placeholder 4"/>
          <p:cNvSpPr>
            <a:spLocks noGrp="1"/>
          </p:cNvSpPr>
          <p:nvPr>
            <p:ph type="body" idx="1"/>
          </p:nvPr>
        </p:nvSpPr>
        <p:spPr/>
        <p:txBody>
          <a:bodyPr/>
          <a:lstStyle/>
          <a:p>
            <a:r>
              <a:rPr lang="en-US" dirty="0" smtClean="0"/>
              <a:t>Popular Channels:</a:t>
            </a:r>
          </a:p>
          <a:p>
            <a:pPr lvl="1"/>
            <a:r>
              <a:rPr lang="en-US" dirty="0" smtClean="0"/>
              <a:t># general</a:t>
            </a:r>
          </a:p>
          <a:p>
            <a:pPr lvl="1"/>
            <a:r>
              <a:rPr lang="en-US" dirty="0" smtClean="0"/>
              <a:t># </a:t>
            </a:r>
            <a:r>
              <a:rPr lang="en-US" dirty="0" err="1" smtClean="0"/>
              <a:t>zowe</a:t>
            </a:r>
            <a:r>
              <a:rPr lang="en-US" dirty="0" smtClean="0"/>
              <a:t>-onboarding</a:t>
            </a:r>
          </a:p>
          <a:p>
            <a:pPr lvl="1"/>
            <a:r>
              <a:rPr lang="en-US" dirty="0" smtClean="0"/>
              <a:t>#</a:t>
            </a:r>
            <a:r>
              <a:rPr lang="en-US" dirty="0" err="1" smtClean="0"/>
              <a:t>zowe</a:t>
            </a:r>
            <a:r>
              <a:rPr lang="en-US" dirty="0" smtClean="0"/>
              <a:t>-user</a:t>
            </a:r>
          </a:p>
          <a:p>
            <a:pPr lvl="1"/>
            <a:r>
              <a:rPr lang="en-US" dirty="0" smtClean="0"/>
              <a:t>#</a:t>
            </a:r>
            <a:r>
              <a:rPr lang="en-US" dirty="0" err="1" smtClean="0"/>
              <a:t>zowe</a:t>
            </a:r>
            <a:r>
              <a:rPr lang="en-US" dirty="0" smtClean="0"/>
              <a:t>-cli  </a:t>
            </a:r>
          </a:p>
          <a:p>
            <a:pPr lvl="1"/>
            <a:r>
              <a:rPr lang="en-US" dirty="0" smtClean="0"/>
              <a:t>#</a:t>
            </a:r>
            <a:r>
              <a:rPr lang="en-US" dirty="0" err="1" smtClean="0"/>
              <a:t>zowe</a:t>
            </a:r>
            <a:r>
              <a:rPr lang="en-US" dirty="0" smtClean="0"/>
              <a:t>-explorer</a:t>
            </a:r>
          </a:p>
          <a:p>
            <a:pPr lvl="1"/>
            <a:r>
              <a:rPr lang="en-US" dirty="0" smtClean="0"/>
              <a:t>#</a:t>
            </a:r>
            <a:r>
              <a:rPr lang="en-US" dirty="0" err="1" smtClean="0"/>
              <a:t>zowe-api</a:t>
            </a:r>
            <a:endParaRPr lang="en-US" dirty="0" smtClean="0"/>
          </a:p>
          <a:p>
            <a:pPr lvl="1"/>
            <a:r>
              <a:rPr lang="en-US" dirty="0" smtClean="0"/>
              <a:t>#</a:t>
            </a:r>
            <a:r>
              <a:rPr lang="en-US" dirty="0" err="1" smtClean="0"/>
              <a:t>zowe</a:t>
            </a:r>
            <a:r>
              <a:rPr lang="en-US" dirty="0" smtClean="0"/>
              <a:t>-doc</a:t>
            </a:r>
            <a:endParaRPr lang="en-US" dirty="0"/>
          </a:p>
        </p:txBody>
      </p:sp>
      <p:pic>
        <p:nvPicPr>
          <p:cNvPr id="2" name="Picture 1"/>
          <p:cNvPicPr>
            <a:picLocks noChangeAspect="1"/>
          </p:cNvPicPr>
          <p:nvPr/>
        </p:nvPicPr>
        <p:blipFill>
          <a:blip r:embed="rId3"/>
          <a:stretch>
            <a:fillRect/>
          </a:stretch>
        </p:blipFill>
        <p:spPr>
          <a:xfrm>
            <a:off x="2842778" y="2950029"/>
            <a:ext cx="6016460" cy="1748971"/>
          </a:xfrm>
          <a:prstGeom prst="rect">
            <a:avLst/>
          </a:prstGeom>
        </p:spPr>
      </p:pic>
      <p:sp>
        <p:nvSpPr>
          <p:cNvPr id="6" name="Rectangle 5"/>
          <p:cNvSpPr/>
          <p:nvPr/>
        </p:nvSpPr>
        <p:spPr>
          <a:xfrm>
            <a:off x="1276350" y="1721003"/>
            <a:ext cx="1993900" cy="279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59202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1"/>
          <p:cNvSpPr txBox="1">
            <a:spLocks noGrp="1"/>
          </p:cNvSpPr>
          <p:nvPr>
            <p:ph type="ctrTitle"/>
          </p:nvPr>
        </p:nvSpPr>
        <p:spPr>
          <a:xfrm>
            <a:off x="4553843" y="1643174"/>
            <a:ext cx="4185557" cy="131683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664AD"/>
              </a:buClr>
              <a:buSzPts val="3780"/>
              <a:buFont typeface="Gill Sans"/>
              <a:buNone/>
            </a:pPr>
            <a:r>
              <a:rPr lang="en-US" sz="3200" dirty="0"/>
              <a:t>Zowe as a part of the Open Mainframe Project</a:t>
            </a:r>
            <a:endParaRPr sz="3600" dirty="0"/>
          </a:p>
        </p:txBody>
      </p:sp>
      <p:sp>
        <p:nvSpPr>
          <p:cNvPr id="531" name="Google Shape;531;p41"/>
          <p:cNvSpPr txBox="1">
            <a:spLocks noGrp="1"/>
          </p:cNvSpPr>
          <p:nvPr>
            <p:ph type="subTitle" idx="1"/>
          </p:nvPr>
        </p:nvSpPr>
        <p:spPr>
          <a:xfrm>
            <a:off x="4571984" y="3005360"/>
            <a:ext cx="4185557" cy="605064"/>
          </a:xfrm>
          <a:prstGeom prst="rect">
            <a:avLst/>
          </a:prstGeom>
          <a:noFill/>
          <a:ln>
            <a:noFill/>
          </a:ln>
        </p:spPr>
        <p:txBody>
          <a:bodyPr spcFirstLastPara="1" wrap="square" lIns="91425" tIns="45700" rIns="91425" bIns="45700" anchor="t" anchorCtr="0">
            <a:noAutofit/>
          </a:bodyPr>
          <a:lstStyle/>
          <a:p>
            <a:pPr marL="0" indent="0">
              <a:spcBef>
                <a:spcPts val="0"/>
              </a:spcBef>
            </a:pPr>
            <a:r>
              <a:rPr lang="en-US" dirty="0"/>
              <a:t>Presenter name / title</a:t>
            </a:r>
          </a:p>
          <a:p>
            <a:pPr marL="0" lvl="0" indent="0" algn="l" rtl="0">
              <a:spcBef>
                <a:spcPts val="0"/>
              </a:spcBef>
              <a:spcAft>
                <a:spcPts val="0"/>
              </a:spcAft>
              <a:buClr>
                <a:srgbClr val="7F7F7F"/>
              </a:buClr>
              <a:buSzPts val="1800"/>
              <a:buNone/>
            </a:pPr>
            <a:endParaRPr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535"/>
        <p:cNvGrpSpPr/>
        <p:nvPr/>
      </p:nvGrpSpPr>
      <p:grpSpPr>
        <a:xfrm>
          <a:off x="0" y="0"/>
          <a:ext cx="0" cy="0"/>
          <a:chOff x="0" y="0"/>
          <a:chExt cx="0" cy="0"/>
        </a:xfrm>
      </p:grpSpPr>
      <p:sp>
        <p:nvSpPr>
          <p:cNvPr id="536" name="Google Shape;536;p42"/>
          <p:cNvSpPr txBox="1">
            <a:spLocks noGrp="1"/>
          </p:cNvSpPr>
          <p:nvPr>
            <p:ph type="title"/>
          </p:nvPr>
        </p:nvSpPr>
        <p:spPr>
          <a:xfrm>
            <a:off x="333993" y="159442"/>
            <a:ext cx="7893793" cy="447164"/>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262626"/>
              </a:buClr>
              <a:buSzPts val="3000"/>
              <a:buFont typeface="Gill Sans"/>
              <a:buNone/>
            </a:pPr>
            <a:r>
              <a:rPr lang="en-US"/>
              <a:t>A Few Ways to Participate</a:t>
            </a:r>
            <a:endParaRPr/>
          </a:p>
        </p:txBody>
      </p:sp>
      <p:graphicFrame>
        <p:nvGraphicFramePr>
          <p:cNvPr id="537" name="Google Shape;537;p42"/>
          <p:cNvGraphicFramePr/>
          <p:nvPr/>
        </p:nvGraphicFramePr>
        <p:xfrm>
          <a:off x="311700" y="1175450"/>
          <a:ext cx="8443200" cy="3205150"/>
        </p:xfrm>
        <a:graphic>
          <a:graphicData uri="http://schemas.openxmlformats.org/drawingml/2006/table">
            <a:tbl>
              <a:tblPr>
                <a:noFill/>
                <a:tableStyleId>{FB95ED4B-8FCE-4B47-92A7-D2C9E5DB1C56}</a:tableStyleId>
              </a:tblPr>
              <a:tblGrid>
                <a:gridCol w="2814400">
                  <a:extLst>
                    <a:ext uri="{9D8B030D-6E8A-4147-A177-3AD203B41FA5}">
                      <a16:colId xmlns:a16="http://schemas.microsoft.com/office/drawing/2014/main" val="20000"/>
                    </a:ext>
                  </a:extLst>
                </a:gridCol>
                <a:gridCol w="2814400">
                  <a:extLst>
                    <a:ext uri="{9D8B030D-6E8A-4147-A177-3AD203B41FA5}">
                      <a16:colId xmlns:a16="http://schemas.microsoft.com/office/drawing/2014/main" val="20001"/>
                    </a:ext>
                  </a:extLst>
                </a:gridCol>
                <a:gridCol w="2814400">
                  <a:extLst>
                    <a:ext uri="{9D8B030D-6E8A-4147-A177-3AD203B41FA5}">
                      <a16:colId xmlns:a16="http://schemas.microsoft.com/office/drawing/2014/main" val="20002"/>
                    </a:ext>
                  </a:extLst>
                </a:gridCol>
              </a:tblGrid>
              <a:tr h="1648375">
                <a:tc>
                  <a:txBody>
                    <a:bodyPr/>
                    <a:lstStyle/>
                    <a:p>
                      <a:pPr marL="476250" marR="0" lvl="0" indent="0" algn="l" rtl="0">
                        <a:lnSpc>
                          <a:spcPct val="100000"/>
                        </a:lnSpc>
                        <a:spcBef>
                          <a:spcPts val="0"/>
                        </a:spcBef>
                        <a:spcAft>
                          <a:spcPts val="0"/>
                        </a:spcAft>
                        <a:buClr>
                          <a:srgbClr val="000000"/>
                        </a:buClr>
                        <a:buSzPts val="1400"/>
                        <a:buFont typeface="Arial"/>
                        <a:buNone/>
                      </a:pPr>
                      <a:r>
                        <a:rPr lang="en-US" sz="1400" b="0" i="0" u="sng" strike="noStrike" cap="none">
                          <a:solidFill>
                            <a:schemeClr val="hlink"/>
                          </a:solidFill>
                          <a:latin typeface="Gill Sans"/>
                          <a:ea typeface="Gill Sans"/>
                          <a:cs typeface="Gill Sans"/>
                          <a:sym typeface="Gill Sans"/>
                          <a:hlinkClick r:id="rId3"/>
                        </a:rPr>
                        <a:t>Subscribe</a:t>
                      </a:r>
                      <a:r>
                        <a:rPr lang="en-US" sz="1400" b="1" u="none" strike="noStrike" cap="none">
                          <a:solidFill>
                            <a:schemeClr val="lt1"/>
                          </a:solidFill>
                        </a:rPr>
                        <a:t> </a:t>
                      </a:r>
                      <a:r>
                        <a:rPr lang="en-US" sz="1400" u="none" strike="noStrike" cap="none">
                          <a:solidFill>
                            <a:schemeClr val="lt1"/>
                          </a:solidFill>
                        </a:rPr>
                        <a:t>to Open Mainframe Project Mailing Lists</a:t>
                      </a:r>
                      <a:endParaRPr sz="1400" u="none" strike="noStrike" cap="none">
                        <a:solidFill>
                          <a:schemeClr val="lt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323232">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457200" marR="0" lvl="0" indent="0" algn="l" rtl="0">
                        <a:lnSpc>
                          <a:spcPct val="100000"/>
                        </a:lnSpc>
                        <a:spcBef>
                          <a:spcPts val="0"/>
                        </a:spcBef>
                        <a:spcAft>
                          <a:spcPts val="0"/>
                        </a:spcAft>
                        <a:buClr>
                          <a:srgbClr val="000000"/>
                        </a:buClr>
                        <a:buSzPts val="1400"/>
                        <a:buFont typeface="Arial"/>
                        <a:buNone/>
                      </a:pPr>
                      <a:r>
                        <a:rPr lang="en-US" sz="1400" b="0" i="0" u="sng" strike="noStrike" cap="none">
                          <a:solidFill>
                            <a:schemeClr val="hlink"/>
                          </a:solidFill>
                          <a:latin typeface="Gill Sans"/>
                          <a:ea typeface="Gill Sans"/>
                          <a:cs typeface="Gill Sans"/>
                          <a:sym typeface="Gill Sans"/>
                          <a:hlinkClick r:id="rId4"/>
                        </a:rPr>
                        <a:t>Attend</a:t>
                      </a:r>
                      <a:r>
                        <a:rPr lang="en-US" sz="1400" b="1" u="none" strike="noStrike" cap="none">
                          <a:solidFill>
                            <a:schemeClr val="lt1"/>
                          </a:solidFill>
                        </a:rPr>
                        <a:t> </a:t>
                      </a:r>
                      <a:r>
                        <a:rPr lang="en-US" sz="1400" b="0" u="none" strike="noStrike" cap="none">
                          <a:solidFill>
                            <a:schemeClr val="lt1"/>
                          </a:solidFill>
                        </a:rPr>
                        <a:t>Upcoming Mainframe Events</a:t>
                      </a:r>
                      <a:endParaRPr sz="1400" b="0" u="none" strike="noStrike" cap="none">
                        <a:solidFill>
                          <a:schemeClr val="lt1"/>
                        </a:solidFill>
                      </a:endParaRPr>
                    </a:p>
                  </a:txBody>
                  <a:tcPr marL="91425" marR="91425" marT="91425" marB="91425" anchor="ctr">
                    <a:lnL w="9525" cap="flat" cmpd="sng">
                      <a:solidFill>
                        <a:srgbClr val="323232">
                          <a:alpha val="0"/>
                        </a:srgbClr>
                      </a:solidFill>
                      <a:prstDash val="solid"/>
                      <a:round/>
                      <a:headEnd type="none" w="sm" len="sm"/>
                      <a:tailEnd type="none" w="sm" len="sm"/>
                    </a:lnL>
                    <a:lnR w="9525" cap="flat" cmpd="sng">
                      <a:solidFill>
                        <a:srgbClr val="323232">
                          <a:alpha val="0"/>
                        </a:srgbClr>
                      </a:solidFill>
                      <a:prstDash val="solid"/>
                      <a:round/>
                      <a:headEnd type="none" w="sm" len="sm"/>
                      <a:tailEnd type="none" w="sm" len="sm"/>
                    </a:lnR>
                    <a:lnT w="9525" cap="flat" cmpd="sng">
                      <a:solidFill>
                        <a:srgbClr val="323232">
                          <a:alpha val="0"/>
                        </a:srgbClr>
                      </a:solidFill>
                      <a:prstDash val="solid"/>
                      <a:round/>
                      <a:headEnd type="none" w="sm" len="sm"/>
                      <a:tailEnd type="none" w="sm" len="sm"/>
                    </a:lnT>
                    <a:lnB w="9525" cap="flat" cmpd="sng">
                      <a:solidFill>
                        <a:srgbClr val="323232">
                          <a:alpha val="0"/>
                        </a:srgbClr>
                      </a:solidFill>
                      <a:prstDash val="solid"/>
                      <a:round/>
                      <a:headEnd type="none" w="sm" len="sm"/>
                      <a:tailEnd type="none" w="sm" len="sm"/>
                    </a:lnB>
                    <a:solidFill>
                      <a:srgbClr val="252525"/>
                    </a:solidFill>
                  </a:tcPr>
                </a:tc>
                <a:tc>
                  <a:txBody>
                    <a:bodyPr/>
                    <a:lstStyle/>
                    <a:p>
                      <a:pPr marL="45720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Gill Sans"/>
                          <a:ea typeface="Gill Sans"/>
                          <a:cs typeface="Gill Sans"/>
                          <a:sym typeface="Gill Sans"/>
                        </a:rPr>
                        <a:t>Get the </a:t>
                      </a:r>
                      <a:r>
                        <a:rPr lang="en-US" sz="1400" b="1" u="none" strike="noStrike" cap="none">
                          <a:solidFill>
                            <a:schemeClr val="hlink"/>
                          </a:solidFill>
                          <a:uFill>
                            <a:noFill/>
                          </a:uFill>
                          <a:hlinkClick r:id="rId5"/>
                        </a:rPr>
                        <a:t>latest</a:t>
                      </a:r>
                      <a:r>
                        <a:rPr lang="en-US" sz="1400" b="1" u="sng" strike="noStrike" cap="none">
                          <a:solidFill>
                            <a:schemeClr val="hlink"/>
                          </a:solidFill>
                          <a:hlinkClick r:id="rId5"/>
                        </a:rPr>
                        <a:t> development updates</a:t>
                      </a:r>
                      <a:r>
                        <a:rPr lang="en-US" sz="1400" b="1" u="none" strike="noStrike" cap="none">
                          <a:solidFill>
                            <a:schemeClr val="lt1"/>
                          </a:solidFill>
                        </a:rPr>
                        <a:t> </a:t>
                      </a:r>
                      <a:r>
                        <a:rPr lang="en-US" sz="1400" b="0" u="none" strike="noStrike" cap="none">
                          <a:solidFill>
                            <a:schemeClr val="lt1"/>
                          </a:solidFill>
                        </a:rPr>
                        <a:t>from the technical communities</a:t>
                      </a:r>
                      <a:endParaRPr sz="1400" b="0" u="none" strike="noStrike" cap="none">
                        <a:solidFill>
                          <a:schemeClr val="lt1"/>
                        </a:solidFill>
                      </a:endParaRPr>
                    </a:p>
                  </a:txBody>
                  <a:tcPr marL="91425" marR="91425" marT="91425" marB="91425" anchor="ctr">
                    <a:lnL w="9525" cap="flat" cmpd="sng">
                      <a:solidFill>
                        <a:srgbClr val="323232">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1556775">
                <a:tc>
                  <a:txBody>
                    <a:bodyPr/>
                    <a:lstStyle/>
                    <a:p>
                      <a:pPr marL="45720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Gill Sans"/>
                          <a:ea typeface="Gill Sans"/>
                          <a:cs typeface="Gill Sans"/>
                          <a:sym typeface="Gill Sans"/>
                        </a:rPr>
                        <a:t>Engage in the discussion on </a:t>
                      </a:r>
                      <a:r>
                        <a:rPr lang="en-US" sz="1400" b="1" u="sng" strike="noStrike" cap="none">
                          <a:solidFill>
                            <a:schemeClr val="hlink"/>
                          </a:solidFill>
                          <a:hlinkClick r:id="rId6"/>
                        </a:rPr>
                        <a:t>Slack</a:t>
                      </a:r>
                      <a:endParaRPr sz="1400" b="1" u="none" strike="noStrike" cap="none">
                        <a:solidFill>
                          <a:schemeClr val="lt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45720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Gill Sans"/>
                          <a:ea typeface="Gill Sans"/>
                          <a:cs typeface="Gill Sans"/>
                          <a:sym typeface="Gill Sans"/>
                        </a:rPr>
                        <a:t>Start or join a local Open Mainframe </a:t>
                      </a:r>
                      <a:r>
                        <a:rPr lang="en-US" sz="1400" b="1" u="sng" strike="noStrike" cap="none">
                          <a:solidFill>
                            <a:schemeClr val="hlink"/>
                          </a:solidFill>
                          <a:hlinkClick r:id="rId7"/>
                        </a:rPr>
                        <a:t>Meetup</a:t>
                      </a:r>
                      <a:endParaRPr sz="1400" b="1" u="none" strike="noStrike" cap="none">
                        <a:solidFill>
                          <a:schemeClr val="lt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323232">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959595"/>
                    </a:solidFill>
                  </a:tcPr>
                </a:tc>
                <a:tc>
                  <a:txBody>
                    <a:bodyPr/>
                    <a:lstStyle/>
                    <a:p>
                      <a:pPr marL="457200" marR="0" lvl="0" indent="0" algn="l" rtl="0">
                        <a:lnSpc>
                          <a:spcPct val="100000"/>
                        </a:lnSpc>
                        <a:spcBef>
                          <a:spcPts val="0"/>
                        </a:spcBef>
                        <a:spcAft>
                          <a:spcPts val="0"/>
                        </a:spcAft>
                        <a:buClr>
                          <a:srgbClr val="000000"/>
                        </a:buClr>
                        <a:buSzPts val="1400"/>
                        <a:buFont typeface="Arial"/>
                        <a:buNone/>
                      </a:pPr>
                      <a:r>
                        <a:rPr lang="en-US" sz="1400" b="0" i="0" u="sng" strike="noStrike" cap="none">
                          <a:solidFill>
                            <a:schemeClr val="hlink"/>
                          </a:solidFill>
                          <a:latin typeface="Gill Sans"/>
                          <a:ea typeface="Gill Sans"/>
                          <a:cs typeface="Gill Sans"/>
                          <a:sym typeface="Gill Sans"/>
                          <a:hlinkClick r:id="rId8"/>
                        </a:rPr>
                        <a:t>Participate</a:t>
                      </a:r>
                      <a:r>
                        <a:rPr lang="en-US" sz="1400" b="1" u="none" strike="noStrike" cap="none">
                          <a:solidFill>
                            <a:schemeClr val="lt1"/>
                          </a:solidFill>
                        </a:rPr>
                        <a:t> </a:t>
                      </a:r>
                      <a:r>
                        <a:rPr lang="en-US" sz="1400" b="0" u="none" strike="noStrike" cap="none">
                          <a:solidFill>
                            <a:schemeClr val="lt1"/>
                          </a:solidFill>
                        </a:rPr>
                        <a:t>in the Forums</a:t>
                      </a:r>
                      <a:endParaRPr sz="1400" b="0" u="none" strike="noStrike" cap="none">
                        <a:solidFill>
                          <a:schemeClr val="lt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30A1C">
                        <a:alpha val="72549"/>
                      </a:srgbClr>
                    </a:solidFill>
                  </a:tcPr>
                </a:tc>
                <a:extLst>
                  <a:ext uri="{0D108BD9-81ED-4DB2-BD59-A6C34878D82A}">
                    <a16:rowId xmlns:a16="http://schemas.microsoft.com/office/drawing/2014/main" val="10001"/>
                  </a:ext>
                </a:extLst>
              </a:tr>
            </a:tbl>
          </a:graphicData>
        </a:graphic>
      </p:graphicFrame>
      <p:pic>
        <p:nvPicPr>
          <p:cNvPr id="538" name="Google Shape;538;p42"/>
          <p:cNvPicPr preferRelativeResize="0"/>
          <p:nvPr/>
        </p:nvPicPr>
        <p:blipFill rotWithShape="1">
          <a:blip r:embed="rId9">
            <a:alphaModFix/>
          </a:blip>
          <a:srcRect/>
          <a:stretch/>
        </p:blipFill>
        <p:spPr>
          <a:xfrm>
            <a:off x="5969500" y="3366638"/>
            <a:ext cx="458100" cy="458100"/>
          </a:xfrm>
          <a:prstGeom prst="rect">
            <a:avLst/>
          </a:prstGeom>
          <a:noFill/>
          <a:ln>
            <a:noFill/>
          </a:ln>
        </p:spPr>
      </p:pic>
      <p:pic>
        <p:nvPicPr>
          <p:cNvPr id="539" name="Google Shape;539;p42"/>
          <p:cNvPicPr preferRelativeResize="0"/>
          <p:nvPr/>
        </p:nvPicPr>
        <p:blipFill rotWithShape="1">
          <a:blip r:embed="rId10">
            <a:alphaModFix/>
          </a:blip>
          <a:srcRect/>
          <a:stretch/>
        </p:blipFill>
        <p:spPr>
          <a:xfrm>
            <a:off x="3160875" y="3372200"/>
            <a:ext cx="458100" cy="458100"/>
          </a:xfrm>
          <a:prstGeom prst="rect">
            <a:avLst/>
          </a:prstGeom>
          <a:noFill/>
          <a:ln>
            <a:noFill/>
          </a:ln>
        </p:spPr>
      </p:pic>
      <p:pic>
        <p:nvPicPr>
          <p:cNvPr id="540" name="Google Shape;540;p42"/>
          <p:cNvPicPr preferRelativeResize="0"/>
          <p:nvPr/>
        </p:nvPicPr>
        <p:blipFill rotWithShape="1">
          <a:blip r:embed="rId11">
            <a:alphaModFix/>
          </a:blip>
          <a:srcRect/>
          <a:stretch/>
        </p:blipFill>
        <p:spPr>
          <a:xfrm>
            <a:off x="348550" y="1736863"/>
            <a:ext cx="458100" cy="458100"/>
          </a:xfrm>
          <a:prstGeom prst="rect">
            <a:avLst/>
          </a:prstGeom>
          <a:noFill/>
          <a:ln>
            <a:noFill/>
          </a:ln>
        </p:spPr>
      </p:pic>
      <p:pic>
        <p:nvPicPr>
          <p:cNvPr id="541" name="Google Shape;541;p42"/>
          <p:cNvPicPr preferRelativeResize="0"/>
          <p:nvPr/>
        </p:nvPicPr>
        <p:blipFill rotWithShape="1">
          <a:blip r:embed="rId12">
            <a:alphaModFix/>
          </a:blip>
          <a:srcRect/>
          <a:stretch/>
        </p:blipFill>
        <p:spPr>
          <a:xfrm>
            <a:off x="5969500" y="1731300"/>
            <a:ext cx="458100" cy="458100"/>
          </a:xfrm>
          <a:prstGeom prst="rect">
            <a:avLst/>
          </a:prstGeom>
          <a:noFill/>
          <a:ln>
            <a:noFill/>
          </a:ln>
        </p:spPr>
      </p:pic>
      <p:grpSp>
        <p:nvGrpSpPr>
          <p:cNvPr id="542" name="Google Shape;542;p42"/>
          <p:cNvGrpSpPr/>
          <p:nvPr/>
        </p:nvGrpSpPr>
        <p:grpSpPr>
          <a:xfrm>
            <a:off x="3160875" y="1736863"/>
            <a:ext cx="458100" cy="458100"/>
            <a:chOff x="5543950" y="-12"/>
            <a:chExt cx="458100" cy="458100"/>
          </a:xfrm>
        </p:grpSpPr>
        <p:sp>
          <p:nvSpPr>
            <p:cNvPr id="543" name="Google Shape;543;p42"/>
            <p:cNvSpPr/>
            <p:nvPr/>
          </p:nvSpPr>
          <p:spPr>
            <a:xfrm>
              <a:off x="5543950" y="-12"/>
              <a:ext cx="458100" cy="4581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ill Sans"/>
                <a:ea typeface="Gill Sans"/>
                <a:cs typeface="Gill Sans"/>
                <a:sym typeface="Gill Sans"/>
              </a:endParaRPr>
            </a:p>
          </p:txBody>
        </p:sp>
        <p:pic>
          <p:nvPicPr>
            <p:cNvPr id="544" name="Google Shape;544;p42"/>
            <p:cNvPicPr preferRelativeResize="0"/>
            <p:nvPr/>
          </p:nvPicPr>
          <p:blipFill rotWithShape="1">
            <a:blip r:embed="rId13">
              <a:alphaModFix/>
            </a:blip>
            <a:srcRect/>
            <a:stretch/>
          </p:blipFill>
          <p:spPr>
            <a:xfrm>
              <a:off x="5543950" y="54075"/>
              <a:ext cx="458100" cy="349934"/>
            </a:xfrm>
            <a:prstGeom prst="rect">
              <a:avLst/>
            </a:prstGeom>
            <a:noFill/>
            <a:ln>
              <a:noFill/>
            </a:ln>
          </p:spPr>
        </p:pic>
      </p:grpSp>
      <p:pic>
        <p:nvPicPr>
          <p:cNvPr id="545" name="Google Shape;545;p42"/>
          <p:cNvPicPr preferRelativeResize="0"/>
          <p:nvPr/>
        </p:nvPicPr>
        <p:blipFill rotWithShape="1">
          <a:blip r:embed="rId14">
            <a:alphaModFix/>
          </a:blip>
          <a:srcRect/>
          <a:stretch/>
        </p:blipFill>
        <p:spPr>
          <a:xfrm>
            <a:off x="348550" y="3372188"/>
            <a:ext cx="458100" cy="458121"/>
          </a:xfrm>
          <a:prstGeom prst="rect">
            <a:avLst/>
          </a:prstGeom>
          <a:noFill/>
          <a:ln>
            <a:noFill/>
          </a:ln>
        </p:spPr>
      </p:pic>
    </p:spTree>
  </p:cSld>
  <p:clrMapOvr>
    <a:masterClrMapping/>
  </p:clrMapOvr>
  <p:transition spd="med">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3"/>
          <p:cNvSpPr txBox="1">
            <a:spLocks noGrp="1"/>
          </p:cNvSpPr>
          <p:nvPr>
            <p:ph type="body" idx="1"/>
          </p:nvPr>
        </p:nvSpPr>
        <p:spPr>
          <a:xfrm>
            <a:off x="524535" y="207034"/>
            <a:ext cx="7696439" cy="4668102"/>
          </a:xfrm>
          <a:prstGeom prst="rect">
            <a:avLst/>
          </a:prstGeom>
          <a:noFill/>
          <a:ln>
            <a:noFill/>
          </a:ln>
        </p:spPr>
        <p:txBody>
          <a:bodyPr spcFirstLastPara="1" wrap="square" lIns="91425" tIns="91425" rIns="91425" bIns="91425" anchor="t" anchorCtr="0">
            <a:noAutofit/>
          </a:bodyPr>
          <a:lstStyle/>
          <a:p>
            <a:pPr marL="127000" lvl="0" indent="0" algn="l" rtl="0">
              <a:lnSpc>
                <a:spcPct val="100000"/>
              </a:lnSpc>
              <a:spcBef>
                <a:spcPts val="0"/>
              </a:spcBef>
              <a:spcAft>
                <a:spcPts val="0"/>
              </a:spcAft>
              <a:buClr>
                <a:schemeClr val="dk1"/>
              </a:buClr>
              <a:buSzPts val="2000"/>
              <a:buNone/>
            </a:pPr>
            <a:r>
              <a:rPr lang="en-US">
                <a:solidFill>
                  <a:schemeClr val="dk1"/>
                </a:solidFill>
              </a:rPr>
              <a:t>Mission of the Open Mainframe Project: </a:t>
            </a:r>
            <a:endParaRPr/>
          </a:p>
          <a:p>
            <a:pPr marL="127000" lvl="0" indent="0" algn="l" rtl="0">
              <a:lnSpc>
                <a:spcPct val="100000"/>
              </a:lnSpc>
              <a:spcBef>
                <a:spcPts val="1200"/>
              </a:spcBef>
              <a:spcAft>
                <a:spcPts val="0"/>
              </a:spcAft>
              <a:buClr>
                <a:srgbClr val="0070C0"/>
              </a:buClr>
              <a:buSzPts val="2800"/>
              <a:buNone/>
            </a:pPr>
            <a:r>
              <a:rPr lang="en-US" sz="2800" b="1">
                <a:solidFill>
                  <a:srgbClr val="0070C0"/>
                </a:solidFill>
              </a:rPr>
              <a:t>Build community and adoption of Open Source on the mainframe </a:t>
            </a:r>
            <a:endParaRPr/>
          </a:p>
          <a:p>
            <a:pPr marL="127000" lvl="0" indent="0" algn="l" rtl="0">
              <a:lnSpc>
                <a:spcPct val="100000"/>
              </a:lnSpc>
              <a:spcBef>
                <a:spcPts val="1200"/>
              </a:spcBef>
              <a:spcAft>
                <a:spcPts val="0"/>
              </a:spcAft>
              <a:buClr>
                <a:schemeClr val="dk1"/>
              </a:buClr>
              <a:buSzPts val="2000"/>
              <a:buNone/>
            </a:pPr>
            <a:endParaRPr>
              <a:solidFill>
                <a:schemeClr val="dk1"/>
              </a:solidFill>
            </a:endParaRPr>
          </a:p>
          <a:p>
            <a:pPr marL="742950" lvl="1" indent="-230187" algn="l" rtl="0">
              <a:lnSpc>
                <a:spcPct val="100000"/>
              </a:lnSpc>
              <a:spcBef>
                <a:spcPts val="1200"/>
              </a:spcBef>
              <a:spcAft>
                <a:spcPts val="0"/>
              </a:spcAft>
              <a:buClr>
                <a:srgbClr val="FF9900"/>
              </a:buClr>
              <a:buSzPts val="2400"/>
              <a:buFont typeface="Arial"/>
              <a:buChar char="•"/>
            </a:pPr>
            <a:r>
              <a:rPr lang="en-US" sz="2400" b="1">
                <a:solidFill>
                  <a:srgbClr val="FF9900"/>
                </a:solidFill>
              </a:rPr>
              <a:t>Eliminating barriers </a:t>
            </a:r>
            <a:r>
              <a:rPr lang="en-US" sz="2000"/>
              <a:t>to Open Source adoption on the mainframe</a:t>
            </a:r>
            <a:endParaRPr/>
          </a:p>
          <a:p>
            <a:pPr marL="742950" lvl="1" indent="-230187" algn="l" rtl="0">
              <a:lnSpc>
                <a:spcPct val="100000"/>
              </a:lnSpc>
              <a:spcBef>
                <a:spcPts val="1200"/>
              </a:spcBef>
              <a:spcAft>
                <a:spcPts val="0"/>
              </a:spcAft>
              <a:buClr>
                <a:srgbClr val="00B0F0"/>
              </a:buClr>
              <a:buSzPts val="2400"/>
              <a:buFont typeface="Arial"/>
              <a:buChar char="•"/>
            </a:pPr>
            <a:r>
              <a:rPr lang="en-US" sz="2400" b="1">
                <a:solidFill>
                  <a:srgbClr val="00B0F0"/>
                </a:solidFill>
              </a:rPr>
              <a:t>Demonstrating value </a:t>
            </a:r>
            <a:r>
              <a:rPr lang="en-US" sz="2000"/>
              <a:t>of the mainframe on technical and business levels</a:t>
            </a:r>
            <a:endParaRPr/>
          </a:p>
          <a:p>
            <a:pPr marL="742950" lvl="1" indent="-230187" algn="l" rtl="0">
              <a:lnSpc>
                <a:spcPct val="100000"/>
              </a:lnSpc>
              <a:spcBef>
                <a:spcPts val="1200"/>
              </a:spcBef>
              <a:spcAft>
                <a:spcPts val="0"/>
              </a:spcAft>
              <a:buClr>
                <a:schemeClr val="accent2"/>
              </a:buClr>
              <a:buSzPts val="2400"/>
              <a:buFont typeface="Arial"/>
              <a:buChar char="•"/>
            </a:pPr>
            <a:r>
              <a:rPr lang="en-US" sz="2400" b="1">
                <a:solidFill>
                  <a:schemeClr val="accent2"/>
                </a:solidFill>
              </a:rPr>
              <a:t>Strengthening collaboration </a:t>
            </a:r>
            <a:r>
              <a:rPr lang="en-US" sz="2000">
                <a:solidFill>
                  <a:schemeClr val="dk1"/>
                </a:solidFill>
              </a:rPr>
              <a:t>points </a:t>
            </a:r>
            <a:r>
              <a:rPr lang="en-US" sz="2000"/>
              <a:t>and resources for the community to thrive</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0"/>
          <p:cNvPicPr preferRelativeResize="0"/>
          <p:nvPr/>
        </p:nvPicPr>
        <p:blipFill>
          <a:blip r:embed="rId3">
            <a:alphaModFix/>
          </a:blip>
          <a:stretch>
            <a:fillRect/>
          </a:stretch>
        </p:blipFill>
        <p:spPr>
          <a:xfrm>
            <a:off x="4262033" y="732862"/>
            <a:ext cx="4808868" cy="2420412"/>
          </a:xfrm>
          <a:prstGeom prst="rect">
            <a:avLst/>
          </a:prstGeom>
          <a:noFill/>
          <a:ln>
            <a:noFill/>
          </a:ln>
        </p:spPr>
      </p:pic>
      <p:sp>
        <p:nvSpPr>
          <p:cNvPr id="69" name="Google Shape;69;p10"/>
          <p:cNvSpPr txBox="1">
            <a:spLocks noGrp="1"/>
          </p:cNvSpPr>
          <p:nvPr>
            <p:ph type="title"/>
          </p:nvPr>
        </p:nvSpPr>
        <p:spPr>
          <a:xfrm>
            <a:off x="333993" y="159442"/>
            <a:ext cx="7893793" cy="4471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700"/>
              <a:buFont typeface="Arial"/>
              <a:buNone/>
            </a:pPr>
            <a:r>
              <a:rPr lang="en-US" dirty="0">
                <a:latin typeface="Arial"/>
                <a:ea typeface="Arial"/>
                <a:cs typeface="Arial"/>
                <a:sym typeface="Arial"/>
              </a:rPr>
              <a:t>What is Zowe?</a:t>
            </a:r>
            <a:endParaRPr sz="3300" dirty="0"/>
          </a:p>
        </p:txBody>
      </p:sp>
      <p:sp>
        <p:nvSpPr>
          <p:cNvPr id="70" name="Google Shape;70;p10"/>
          <p:cNvSpPr txBox="1">
            <a:spLocks noGrp="1"/>
          </p:cNvSpPr>
          <p:nvPr>
            <p:ph type="body" idx="1"/>
          </p:nvPr>
        </p:nvSpPr>
        <p:spPr>
          <a:xfrm>
            <a:off x="317500" y="943425"/>
            <a:ext cx="4236600" cy="3634500"/>
          </a:xfrm>
          <a:prstGeom prst="rect">
            <a:avLst/>
          </a:prstGeom>
          <a:noFill/>
          <a:ln>
            <a:noFill/>
          </a:ln>
        </p:spPr>
        <p:txBody>
          <a:bodyPr spcFirstLastPara="1" wrap="square" lIns="91425" tIns="45700" rIns="91425" bIns="45700" anchor="t" anchorCtr="0">
            <a:noAutofit/>
          </a:bodyPr>
          <a:lstStyle/>
          <a:p>
            <a:pPr marL="177800" lvl="0" indent="-177800" algn="l" rtl="0">
              <a:spcBef>
                <a:spcPts val="0"/>
              </a:spcBef>
              <a:spcAft>
                <a:spcPts val="0"/>
              </a:spcAft>
              <a:buClr>
                <a:schemeClr val="dk1"/>
              </a:buClr>
              <a:buSzPts val="1700"/>
              <a:buChar char="•"/>
            </a:pPr>
            <a:r>
              <a:rPr lang="en-US" sz="1800" dirty="0">
                <a:latin typeface="Arial"/>
                <a:ea typeface="Arial"/>
                <a:cs typeface="Arial"/>
                <a:sym typeface="Arial"/>
              </a:rPr>
              <a:t>First ever mainframe open source project</a:t>
            </a:r>
            <a:endParaRPr sz="1800" dirty="0">
              <a:latin typeface="Arial"/>
              <a:ea typeface="Arial"/>
              <a:cs typeface="Arial"/>
              <a:sym typeface="Arial"/>
            </a:endParaRPr>
          </a:p>
          <a:p>
            <a:pPr marL="742950" lvl="1" indent="-266700" algn="l" rtl="0">
              <a:spcBef>
                <a:spcPts val="0"/>
              </a:spcBef>
              <a:spcAft>
                <a:spcPts val="0"/>
              </a:spcAft>
              <a:buClr>
                <a:schemeClr val="dk1"/>
              </a:buClr>
              <a:buSzPts val="1500"/>
              <a:buChar char="–"/>
            </a:pPr>
            <a:r>
              <a:rPr lang="en-US" sz="1600" dirty="0">
                <a:latin typeface="Arial"/>
                <a:ea typeface="Arial"/>
                <a:cs typeface="Arial"/>
                <a:sym typeface="Arial"/>
              </a:rPr>
              <a:t>Hosted by the Linux Foundation, Open Mainframe Project</a:t>
            </a:r>
            <a:endParaRPr sz="1600" dirty="0">
              <a:latin typeface="Arial"/>
              <a:ea typeface="Arial"/>
              <a:cs typeface="Arial"/>
              <a:sym typeface="Arial"/>
            </a:endParaRPr>
          </a:p>
          <a:p>
            <a:pPr marL="742950" lvl="1" indent="-266700" algn="l" rtl="0">
              <a:spcBef>
                <a:spcPts val="0"/>
              </a:spcBef>
              <a:spcAft>
                <a:spcPts val="0"/>
              </a:spcAft>
              <a:buClr>
                <a:schemeClr val="dk1"/>
              </a:buClr>
              <a:buSzPts val="1500"/>
              <a:buChar char="–"/>
            </a:pPr>
            <a:r>
              <a:rPr lang="en-US" sz="1600" u="sng" dirty="0">
                <a:solidFill>
                  <a:schemeClr val="hlink"/>
                </a:solidFill>
                <a:latin typeface="Arial"/>
                <a:ea typeface="Arial"/>
                <a:cs typeface="Arial"/>
                <a:sym typeface="Arial"/>
                <a:hlinkClick r:id="rId4"/>
              </a:rPr>
              <a:t>Eclipse Public License - v 2.0</a:t>
            </a:r>
            <a:endParaRPr sz="1600" dirty="0">
              <a:latin typeface="Arial"/>
              <a:ea typeface="Arial"/>
              <a:cs typeface="Arial"/>
              <a:sym typeface="Arial"/>
            </a:endParaRPr>
          </a:p>
          <a:p>
            <a:pPr marL="177800" lvl="0" indent="-177800" algn="l" rtl="0">
              <a:spcBef>
                <a:spcPts val="1200"/>
              </a:spcBef>
              <a:spcAft>
                <a:spcPts val="0"/>
              </a:spcAft>
              <a:buClr>
                <a:schemeClr val="dk1"/>
              </a:buClr>
              <a:buSzPts val="1700"/>
              <a:buChar char="•"/>
            </a:pPr>
            <a:r>
              <a:rPr lang="en-US" sz="1800" dirty="0">
                <a:latin typeface="Arial"/>
                <a:ea typeface="Arial"/>
                <a:cs typeface="Arial"/>
                <a:sym typeface="Arial"/>
              </a:rPr>
              <a:t>Announced at SHARE August 2018</a:t>
            </a:r>
            <a:endParaRPr sz="1800" dirty="0">
              <a:latin typeface="Arial"/>
              <a:ea typeface="Arial"/>
              <a:cs typeface="Arial"/>
              <a:sym typeface="Arial"/>
            </a:endParaRPr>
          </a:p>
          <a:p>
            <a:pPr marL="742950" lvl="1" indent="-266700" algn="l" rtl="0">
              <a:spcBef>
                <a:spcPts val="0"/>
              </a:spcBef>
              <a:spcAft>
                <a:spcPts val="0"/>
              </a:spcAft>
              <a:buClr>
                <a:schemeClr val="dk1"/>
              </a:buClr>
              <a:buSzPts val="1500"/>
              <a:buChar char="–"/>
            </a:pPr>
            <a:r>
              <a:rPr lang="en-US" sz="1600" b="1" dirty="0">
                <a:latin typeface="Arial"/>
                <a:ea typeface="Arial"/>
                <a:cs typeface="Arial"/>
                <a:sym typeface="Arial"/>
              </a:rPr>
              <a:t>1.0 GA</a:t>
            </a:r>
            <a:r>
              <a:rPr lang="en-US" sz="1600" dirty="0">
                <a:latin typeface="Arial"/>
                <a:ea typeface="Arial"/>
                <a:cs typeface="Arial"/>
                <a:sym typeface="Arial"/>
              </a:rPr>
              <a:t> released February 2019</a:t>
            </a:r>
            <a:endParaRPr sz="1600" dirty="0">
              <a:latin typeface="Arial"/>
              <a:ea typeface="Arial"/>
              <a:cs typeface="Arial"/>
              <a:sym typeface="Arial"/>
            </a:endParaRPr>
          </a:p>
          <a:p>
            <a:pPr marL="742950" lvl="1" indent="-266700" algn="l" rtl="0">
              <a:spcBef>
                <a:spcPts val="0"/>
              </a:spcBef>
              <a:spcAft>
                <a:spcPts val="0"/>
              </a:spcAft>
              <a:buClr>
                <a:schemeClr val="dk1"/>
              </a:buClr>
              <a:buSzPts val="1500"/>
              <a:buChar char="–"/>
            </a:pPr>
            <a:r>
              <a:rPr lang="en-US" sz="1600" dirty="0">
                <a:latin typeface="Arial"/>
                <a:ea typeface="Arial"/>
                <a:cs typeface="Arial"/>
                <a:sym typeface="Arial"/>
              </a:rPr>
              <a:t>Initial Contributors: Broadcom, IBM, and Rocket Software</a:t>
            </a:r>
            <a:endParaRPr sz="1600" dirty="0"/>
          </a:p>
          <a:p>
            <a:pPr marL="177800" lvl="0" indent="-177800" algn="l" rtl="0">
              <a:spcBef>
                <a:spcPts val="1200"/>
              </a:spcBef>
              <a:spcAft>
                <a:spcPts val="0"/>
              </a:spcAft>
              <a:buClr>
                <a:schemeClr val="dk1"/>
              </a:buClr>
              <a:buSzPts val="1700"/>
              <a:buChar char="•"/>
            </a:pPr>
            <a:r>
              <a:rPr lang="en-US" sz="1800" dirty="0">
                <a:latin typeface="Arial"/>
                <a:ea typeface="Arial"/>
                <a:cs typeface="Arial"/>
                <a:sym typeface="Arial"/>
              </a:rPr>
              <a:t>Offers open, modern, standardized platform for mainframe applications</a:t>
            </a:r>
            <a:endParaRPr dirty="0"/>
          </a:p>
          <a:p>
            <a:pPr marL="342900" lvl="0" indent="-215900" algn="l" rtl="0">
              <a:spcBef>
                <a:spcPts val="1000"/>
              </a:spcBef>
              <a:spcAft>
                <a:spcPts val="0"/>
              </a:spcAft>
              <a:buClr>
                <a:schemeClr val="dk1"/>
              </a:buClr>
              <a:buSzPts val="2000"/>
              <a:buNone/>
            </a:pPr>
            <a:endParaRPr dirty="0"/>
          </a:p>
        </p:txBody>
      </p:sp>
      <p:sp>
        <p:nvSpPr>
          <p:cNvPr id="71" name="Google Shape;71;p10"/>
          <p:cNvSpPr txBox="1">
            <a:spLocks noGrp="1"/>
          </p:cNvSpPr>
          <p:nvPr>
            <p:ph type="sldNum" idx="12"/>
          </p:nvPr>
        </p:nvSpPr>
        <p:spPr>
          <a:xfrm>
            <a:off x="8227786" y="4803547"/>
            <a:ext cx="58057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t>4</a:t>
            </a:fld>
            <a:endParaRPr/>
          </a:p>
        </p:txBody>
      </p:sp>
      <p:pic>
        <p:nvPicPr>
          <p:cNvPr id="72" name="Google Shape;72;p10"/>
          <p:cNvPicPr preferRelativeResize="0"/>
          <p:nvPr/>
        </p:nvPicPr>
        <p:blipFill>
          <a:blip r:embed="rId5">
            <a:alphaModFix/>
          </a:blip>
          <a:stretch>
            <a:fillRect/>
          </a:stretch>
        </p:blipFill>
        <p:spPr>
          <a:xfrm>
            <a:off x="5076774" y="3237174"/>
            <a:ext cx="3078050" cy="1736200"/>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4"/>
          <p:cNvSpPr txBox="1">
            <a:spLocks noGrp="1"/>
          </p:cNvSpPr>
          <p:nvPr>
            <p:ph type="title"/>
          </p:nvPr>
        </p:nvSpPr>
        <p:spPr>
          <a:xfrm>
            <a:off x="333993" y="159442"/>
            <a:ext cx="7893793" cy="44716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262626"/>
              </a:buClr>
              <a:buSzPts val="3000"/>
              <a:buFont typeface="Gill Sans"/>
              <a:buNone/>
            </a:pPr>
            <a:r>
              <a:rPr lang="en-US"/>
              <a:t>Open Mainframe Project Momentum</a:t>
            </a:r>
            <a:endParaRPr/>
          </a:p>
        </p:txBody>
      </p:sp>
      <p:sp>
        <p:nvSpPr>
          <p:cNvPr id="556" name="Google Shape;556;p44"/>
          <p:cNvSpPr txBox="1">
            <a:spLocks noGrp="1"/>
          </p:cNvSpPr>
          <p:nvPr>
            <p:ph type="sldNum" idx="12"/>
          </p:nvPr>
        </p:nvSpPr>
        <p:spPr>
          <a:xfrm>
            <a:off x="8227786" y="4803547"/>
            <a:ext cx="58057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1F8E"/>
              </a:buClr>
              <a:buSzPts val="250"/>
              <a:buFont typeface="Gill Sans"/>
              <a:buNone/>
            </a:pPr>
            <a:fld id="{00000000-1234-1234-1234-123412341234}" type="slidenum">
              <a:rPr lang="en-US">
                <a:solidFill>
                  <a:srgbClr val="001F8E"/>
                </a:solidFill>
                <a:latin typeface="Gill Sans"/>
                <a:ea typeface="Gill Sans"/>
                <a:cs typeface="Gill Sans"/>
                <a:sym typeface="Gill Sans"/>
              </a:rPr>
              <a:t>40</a:t>
            </a:fld>
            <a:endParaRPr>
              <a:solidFill>
                <a:srgbClr val="001F8E"/>
              </a:solidFill>
              <a:latin typeface="Gill Sans"/>
              <a:ea typeface="Gill Sans"/>
              <a:cs typeface="Gill Sans"/>
              <a:sym typeface="Gill Sans"/>
            </a:endParaRPr>
          </a:p>
        </p:txBody>
      </p:sp>
      <p:graphicFrame>
        <p:nvGraphicFramePr>
          <p:cNvPr id="557" name="Google Shape;557;p44"/>
          <p:cNvGraphicFramePr/>
          <p:nvPr/>
        </p:nvGraphicFramePr>
        <p:xfrm>
          <a:off x="311725" y="597800"/>
          <a:ext cx="8496550" cy="1463010"/>
        </p:xfrm>
        <a:graphic>
          <a:graphicData uri="http://schemas.openxmlformats.org/drawingml/2006/table">
            <a:tbl>
              <a:tblPr>
                <a:noFill/>
                <a:tableStyleId>{387710EC-778A-45B4-8D35-C2216B9A354A}</a:tableStyleId>
              </a:tblPr>
              <a:tblGrid>
                <a:gridCol w="1444700">
                  <a:extLst>
                    <a:ext uri="{9D8B030D-6E8A-4147-A177-3AD203B41FA5}">
                      <a16:colId xmlns:a16="http://schemas.microsoft.com/office/drawing/2014/main" val="20000"/>
                    </a:ext>
                  </a:extLst>
                </a:gridCol>
                <a:gridCol w="1386450">
                  <a:extLst>
                    <a:ext uri="{9D8B030D-6E8A-4147-A177-3AD203B41FA5}">
                      <a16:colId xmlns:a16="http://schemas.microsoft.com/office/drawing/2014/main" val="20001"/>
                    </a:ext>
                  </a:extLst>
                </a:gridCol>
                <a:gridCol w="1416350">
                  <a:extLst>
                    <a:ext uri="{9D8B030D-6E8A-4147-A177-3AD203B41FA5}">
                      <a16:colId xmlns:a16="http://schemas.microsoft.com/office/drawing/2014/main" val="20002"/>
                    </a:ext>
                  </a:extLst>
                </a:gridCol>
                <a:gridCol w="1416350">
                  <a:extLst>
                    <a:ext uri="{9D8B030D-6E8A-4147-A177-3AD203B41FA5}">
                      <a16:colId xmlns:a16="http://schemas.microsoft.com/office/drawing/2014/main" val="20003"/>
                    </a:ext>
                  </a:extLst>
                </a:gridCol>
                <a:gridCol w="1416350">
                  <a:extLst>
                    <a:ext uri="{9D8B030D-6E8A-4147-A177-3AD203B41FA5}">
                      <a16:colId xmlns:a16="http://schemas.microsoft.com/office/drawing/2014/main" val="20004"/>
                    </a:ext>
                  </a:extLst>
                </a:gridCol>
                <a:gridCol w="1416350">
                  <a:extLst>
                    <a:ext uri="{9D8B030D-6E8A-4147-A177-3AD203B41FA5}">
                      <a16:colId xmlns:a16="http://schemas.microsoft.com/office/drawing/2014/main" val="20005"/>
                    </a:ext>
                  </a:extLst>
                </a:gridCol>
              </a:tblGrid>
              <a:tr h="1102050">
                <a:tc>
                  <a:txBody>
                    <a:bodyPr/>
                    <a:lstStyle/>
                    <a:p>
                      <a:pPr marL="0" marR="0" lvl="0" indent="0" algn="ctr" rtl="0">
                        <a:spcBef>
                          <a:spcPts val="0"/>
                        </a:spcBef>
                        <a:spcAft>
                          <a:spcPts val="0"/>
                        </a:spcAft>
                        <a:buClr>
                          <a:srgbClr val="1F608B"/>
                        </a:buClr>
                        <a:buSzPts val="3600"/>
                        <a:buFont typeface="Gill Sans"/>
                        <a:buNone/>
                      </a:pPr>
                      <a:r>
                        <a:rPr lang="en-US" sz="3600" b="1" i="0" u="none" strike="noStrike" cap="none">
                          <a:solidFill>
                            <a:srgbClr val="1F608B"/>
                          </a:solidFill>
                          <a:latin typeface="Gill Sans"/>
                          <a:ea typeface="Gill Sans"/>
                          <a:cs typeface="Gill Sans"/>
                          <a:sym typeface="Gill Sans"/>
                        </a:rPr>
                        <a:t>5</a:t>
                      </a:r>
                      <a:r>
                        <a:rPr lang="en-US" sz="3600" b="0" i="0" u="none" strike="noStrike" cap="none">
                          <a:solidFill>
                            <a:srgbClr val="1F608B"/>
                          </a:solidFill>
                          <a:latin typeface="Gill Sans"/>
                          <a:ea typeface="Gill Sans"/>
                          <a:cs typeface="Gill Sans"/>
                          <a:sym typeface="Gill Sans"/>
                        </a:rPr>
                        <a:t> </a:t>
                      </a:r>
                      <a:endParaRPr sz="3600" b="1" u="none" strike="noStrike" cap="none"/>
                    </a:p>
                    <a:p>
                      <a:pPr marL="0" marR="0" lvl="0" indent="0" algn="ctr" rtl="0">
                        <a:spcBef>
                          <a:spcPts val="0"/>
                        </a:spcBef>
                        <a:spcAft>
                          <a:spcPts val="0"/>
                        </a:spcAft>
                        <a:buClr>
                          <a:srgbClr val="404146"/>
                        </a:buClr>
                        <a:buSzPts val="1600"/>
                        <a:buFont typeface="Calibri"/>
                        <a:buNone/>
                      </a:pPr>
                      <a:r>
                        <a:rPr lang="en-US" sz="1600" u="none" strike="noStrike" cap="none">
                          <a:solidFill>
                            <a:srgbClr val="404146"/>
                          </a:solidFill>
                        </a:rPr>
                        <a:t>years since launch</a:t>
                      </a:r>
                      <a:endParaRPr sz="1600" u="none" strike="noStrike" cap="none">
                        <a:solidFill>
                          <a:srgbClr val="404146"/>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Clr>
                          <a:srgbClr val="C0504D"/>
                        </a:buClr>
                        <a:buSzPts val="3600"/>
                        <a:buFont typeface="Gill Sans"/>
                        <a:buNone/>
                      </a:pPr>
                      <a:r>
                        <a:rPr lang="en-US" sz="3600" b="1" i="0" u="none" strike="noStrike" cap="none">
                          <a:solidFill>
                            <a:srgbClr val="C0504D"/>
                          </a:solidFill>
                          <a:latin typeface="Gill Sans"/>
                          <a:ea typeface="Gill Sans"/>
                          <a:cs typeface="Gill Sans"/>
                          <a:sym typeface="Gill Sans"/>
                        </a:rPr>
                        <a:t>37</a:t>
                      </a:r>
                      <a:endParaRPr sz="3600" b="1" i="0" u="none" strike="noStrike" cap="none">
                        <a:solidFill>
                          <a:srgbClr val="C0504D"/>
                        </a:solidFill>
                        <a:latin typeface="Gill Sans"/>
                        <a:ea typeface="Gill Sans"/>
                        <a:cs typeface="Gill Sans"/>
                        <a:sym typeface="Gill Sans"/>
                      </a:endParaRPr>
                    </a:p>
                    <a:p>
                      <a:pPr marL="0" marR="0" lvl="0" indent="0" algn="ctr" rtl="0">
                        <a:spcBef>
                          <a:spcPts val="0"/>
                        </a:spcBef>
                        <a:spcAft>
                          <a:spcPts val="0"/>
                        </a:spcAft>
                        <a:buClr>
                          <a:srgbClr val="404146"/>
                        </a:buClr>
                        <a:buSzPts val="1600"/>
                        <a:buFont typeface="Calibri"/>
                        <a:buNone/>
                      </a:pPr>
                      <a:r>
                        <a:rPr lang="en-US" sz="1600" u="none" strike="noStrike" cap="none">
                          <a:solidFill>
                            <a:srgbClr val="404146"/>
                          </a:solidFill>
                        </a:rPr>
                        <a:t>Supporting Organizations</a:t>
                      </a:r>
                      <a:endParaRPr sz="1600" u="none" strike="noStrike" cap="none"/>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spcBef>
                          <a:spcPts val="0"/>
                        </a:spcBef>
                        <a:spcAft>
                          <a:spcPts val="0"/>
                        </a:spcAft>
                        <a:buClr>
                          <a:srgbClr val="4BACC6"/>
                        </a:buClr>
                        <a:buSzPts val="3600"/>
                        <a:buFont typeface="Gill Sans"/>
                        <a:buNone/>
                      </a:pPr>
                      <a:r>
                        <a:rPr lang="en-US" sz="3600" b="1" i="0" u="none" strike="noStrike" cap="none">
                          <a:solidFill>
                            <a:srgbClr val="4BACC6"/>
                          </a:solidFill>
                          <a:latin typeface="Gill Sans"/>
                          <a:ea typeface="Gill Sans"/>
                          <a:cs typeface="Gill Sans"/>
                          <a:sym typeface="Gill Sans"/>
                        </a:rPr>
                        <a:t>12</a:t>
                      </a:r>
                      <a:r>
                        <a:rPr lang="en-US" sz="1400" b="1" u="none" strike="noStrike" cap="none">
                          <a:solidFill>
                            <a:srgbClr val="FFFFFF"/>
                          </a:solidFill>
                        </a:rPr>
                        <a:t/>
                      </a:r>
                      <a:br>
                        <a:rPr lang="en-US" sz="1400" b="1" u="none" strike="noStrike" cap="none">
                          <a:solidFill>
                            <a:srgbClr val="FFFFFF"/>
                          </a:solidFill>
                        </a:rPr>
                      </a:br>
                      <a:r>
                        <a:rPr lang="en-US" sz="1600" u="none" strike="noStrike" cap="none">
                          <a:solidFill>
                            <a:srgbClr val="404146"/>
                          </a:solidFill>
                        </a:rPr>
                        <a:t>Hosted Projects</a:t>
                      </a:r>
                      <a:endParaRPr sz="1600" u="none" strike="noStrike" cap="none">
                        <a:solidFill>
                          <a:srgbClr val="404146"/>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spcBef>
                          <a:spcPts val="0"/>
                        </a:spcBef>
                        <a:spcAft>
                          <a:spcPts val="0"/>
                        </a:spcAft>
                        <a:buClr>
                          <a:srgbClr val="959595"/>
                        </a:buClr>
                        <a:buSzPts val="3600"/>
                        <a:buFont typeface="Gill Sans"/>
                        <a:buNone/>
                      </a:pPr>
                      <a:r>
                        <a:rPr lang="en-US" sz="3600" b="1" i="0" u="none" strike="noStrike" cap="none">
                          <a:solidFill>
                            <a:srgbClr val="959595"/>
                          </a:solidFill>
                          <a:latin typeface="Gill Sans"/>
                          <a:ea typeface="Gill Sans"/>
                          <a:cs typeface="Gill Sans"/>
                          <a:sym typeface="Gill Sans"/>
                        </a:rPr>
                        <a:t>40+</a:t>
                      </a:r>
                      <a:r>
                        <a:rPr lang="en-US" sz="1400" b="1" u="none" strike="noStrike" cap="none">
                          <a:solidFill>
                            <a:srgbClr val="FFFFFF"/>
                          </a:solidFill>
                        </a:rPr>
                        <a:t/>
                      </a:r>
                      <a:br>
                        <a:rPr lang="en-US" sz="1400" b="1" u="none" strike="noStrike" cap="none">
                          <a:solidFill>
                            <a:srgbClr val="FFFFFF"/>
                          </a:solidFill>
                        </a:rPr>
                      </a:br>
                      <a:r>
                        <a:rPr lang="en-US" sz="1600" u="none" strike="noStrike" cap="none">
                          <a:solidFill>
                            <a:srgbClr val="404146"/>
                          </a:solidFill>
                        </a:rPr>
                        <a:t>Mentees Sponsored</a:t>
                      </a:r>
                      <a:endParaRPr sz="3600" b="1" u="none" strike="noStrike" cap="none">
                        <a:solidFill>
                          <a:srgbClr val="404146"/>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spcBef>
                          <a:spcPts val="0"/>
                        </a:spcBef>
                        <a:spcAft>
                          <a:spcPts val="0"/>
                        </a:spcAft>
                        <a:buClr>
                          <a:srgbClr val="4BACC6"/>
                        </a:buClr>
                        <a:buSzPts val="3600"/>
                        <a:buFont typeface="Gill Sans"/>
                        <a:buNone/>
                      </a:pPr>
                      <a:r>
                        <a:rPr lang="en-US" sz="3600" b="1" i="0" u="none" strike="noStrike" cap="none">
                          <a:solidFill>
                            <a:srgbClr val="4BACC6"/>
                          </a:solidFill>
                          <a:latin typeface="Gill Sans"/>
                          <a:ea typeface="Gill Sans"/>
                          <a:cs typeface="Gill Sans"/>
                          <a:sym typeface="Gill Sans"/>
                        </a:rPr>
                        <a:t>100+</a:t>
                      </a:r>
                      <a:r>
                        <a:rPr lang="en-US" sz="1400" b="1" u="none" strike="noStrike" cap="none">
                          <a:solidFill>
                            <a:srgbClr val="FFFFFF"/>
                          </a:solidFill>
                        </a:rPr>
                        <a:t/>
                      </a:r>
                      <a:br>
                        <a:rPr lang="en-US" sz="1400" b="1" u="none" strike="noStrike" cap="none">
                          <a:solidFill>
                            <a:srgbClr val="FFFFFF"/>
                          </a:solidFill>
                        </a:rPr>
                      </a:br>
                      <a:r>
                        <a:rPr lang="en-US" sz="1600" u="none" strike="noStrike" cap="none">
                          <a:solidFill>
                            <a:srgbClr val="404146"/>
                          </a:solidFill>
                        </a:rPr>
                        <a:t>Students Impacted</a:t>
                      </a:r>
                      <a:endParaRPr sz="3600" b="1" u="none" strike="noStrike" cap="none">
                        <a:solidFill>
                          <a:srgbClr val="4BACC6"/>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spcBef>
                          <a:spcPts val="0"/>
                        </a:spcBef>
                        <a:spcAft>
                          <a:spcPts val="0"/>
                        </a:spcAft>
                        <a:buClr>
                          <a:srgbClr val="EEECE1"/>
                        </a:buClr>
                        <a:buSzPts val="3600"/>
                        <a:buFont typeface="Gill Sans"/>
                        <a:buNone/>
                      </a:pPr>
                      <a:r>
                        <a:rPr lang="en-US" sz="3600" b="1" i="0" u="none" strike="noStrike" cap="none">
                          <a:solidFill>
                            <a:srgbClr val="EEECE1"/>
                          </a:solidFill>
                          <a:latin typeface="Gill Sans"/>
                          <a:ea typeface="Gill Sans"/>
                          <a:cs typeface="Gill Sans"/>
                          <a:sym typeface="Gill Sans"/>
                        </a:rPr>
                        <a:t>200+</a:t>
                      </a:r>
                      <a:r>
                        <a:rPr lang="en-US" sz="1400" b="1" u="none" strike="noStrike" cap="none">
                          <a:solidFill>
                            <a:srgbClr val="FFFFFF"/>
                          </a:solidFill>
                        </a:rPr>
                        <a:t/>
                      </a:r>
                      <a:br>
                        <a:rPr lang="en-US" sz="1400" b="1" u="none" strike="noStrike" cap="none">
                          <a:solidFill>
                            <a:srgbClr val="FFFFFF"/>
                          </a:solidFill>
                        </a:rPr>
                      </a:br>
                      <a:r>
                        <a:rPr lang="en-US" sz="1600" u="none" strike="noStrike" cap="none">
                          <a:solidFill>
                            <a:srgbClr val="404146"/>
                          </a:solidFill>
                        </a:rPr>
                        <a:t>Project Contributors</a:t>
                      </a:r>
                      <a:endParaRPr sz="3600" b="1" u="none" strike="noStrike" cap="none">
                        <a:solidFill>
                          <a:srgbClr val="4BACC6"/>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558" name="Google Shape;558;p44"/>
          <p:cNvPicPr preferRelativeResize="0"/>
          <p:nvPr/>
        </p:nvPicPr>
        <p:blipFill rotWithShape="1">
          <a:blip r:embed="rId3">
            <a:alphaModFix/>
          </a:blip>
          <a:srcRect/>
          <a:stretch/>
        </p:blipFill>
        <p:spPr>
          <a:xfrm>
            <a:off x="642035" y="1809350"/>
            <a:ext cx="7859930" cy="3257949"/>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45"/>
          <p:cNvSpPr txBox="1">
            <a:spLocks noGrp="1"/>
          </p:cNvSpPr>
          <p:nvPr>
            <p:ph type="title"/>
          </p:nvPr>
        </p:nvSpPr>
        <p:spPr>
          <a:xfrm>
            <a:off x="333993" y="159442"/>
            <a:ext cx="7893793" cy="44716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262626"/>
              </a:buClr>
              <a:buSzPts val="2700"/>
              <a:buFont typeface="Gill Sans"/>
              <a:buNone/>
            </a:pPr>
            <a:r>
              <a:rPr lang="en-US" sz="2700"/>
              <a:t>Mainframe-centric projects hosted</a:t>
            </a:r>
            <a:endParaRPr/>
          </a:p>
        </p:txBody>
      </p:sp>
      <p:sp>
        <p:nvSpPr>
          <p:cNvPr id="564" name="Google Shape;564;p45"/>
          <p:cNvSpPr/>
          <p:nvPr/>
        </p:nvSpPr>
        <p:spPr>
          <a:xfrm>
            <a:off x="0" y="4717774"/>
            <a:ext cx="9144000" cy="425726"/>
          </a:xfrm>
          <a:prstGeom prst="rect">
            <a:avLst/>
          </a:prstGeom>
          <a:solidFill>
            <a:schemeClr val="accent1">
              <a:alpha val="5843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Gill Sans"/>
              <a:buNone/>
            </a:pPr>
            <a:r>
              <a:rPr lang="en-US" sz="1800" b="0" i="0" u="none" strike="noStrike" cap="none">
                <a:solidFill>
                  <a:schemeClr val="lt1"/>
                </a:solidFill>
                <a:latin typeface="Gill Sans"/>
                <a:ea typeface="Gill Sans"/>
                <a:cs typeface="Gill Sans"/>
                <a:sym typeface="Gill Sans"/>
              </a:rPr>
              <a:t>Learn about all Open Mainframe projects at </a:t>
            </a:r>
            <a:r>
              <a:rPr lang="en-US" sz="1800" b="0" i="0" u="sng" strike="noStrike" cap="none">
                <a:solidFill>
                  <a:schemeClr val="hlink"/>
                </a:solidFill>
                <a:latin typeface="Gill Sans"/>
                <a:ea typeface="Gill Sans"/>
                <a:cs typeface="Gill Sans"/>
                <a:sym typeface="Gill Sans"/>
                <a:hlinkClick r:id="rId3"/>
              </a:rPr>
              <a:t>https://www.openmainframeproject.org/projects</a:t>
            </a:r>
            <a:r>
              <a:rPr lang="en-US" sz="1800" b="0" i="0" u="none" strike="noStrike" cap="none">
                <a:solidFill>
                  <a:schemeClr val="lt1"/>
                </a:solidFill>
                <a:latin typeface="Gill Sans"/>
                <a:ea typeface="Gill Sans"/>
                <a:cs typeface="Gill Sans"/>
                <a:sym typeface="Gill Sans"/>
              </a:rPr>
              <a:t> </a:t>
            </a:r>
            <a:endParaRPr sz="1400" b="0" i="0" u="none" strike="noStrike" cap="none">
              <a:solidFill>
                <a:srgbClr val="000000"/>
              </a:solidFill>
              <a:latin typeface="Gill Sans"/>
              <a:ea typeface="Gill Sans"/>
              <a:cs typeface="Gill Sans"/>
              <a:sym typeface="Gill Sans"/>
            </a:endParaRPr>
          </a:p>
        </p:txBody>
      </p:sp>
      <p:grpSp>
        <p:nvGrpSpPr>
          <p:cNvPr id="565" name="Google Shape;565;p45"/>
          <p:cNvGrpSpPr/>
          <p:nvPr/>
        </p:nvGrpSpPr>
        <p:grpSpPr>
          <a:xfrm>
            <a:off x="420326" y="2559775"/>
            <a:ext cx="8480788" cy="1656675"/>
            <a:chOff x="474942" y="2026375"/>
            <a:chExt cx="8480788" cy="1656675"/>
          </a:xfrm>
        </p:grpSpPr>
        <p:grpSp>
          <p:nvGrpSpPr>
            <p:cNvPr id="566" name="Google Shape;566;p45"/>
            <p:cNvGrpSpPr/>
            <p:nvPr/>
          </p:nvGrpSpPr>
          <p:grpSpPr>
            <a:xfrm>
              <a:off x="474942" y="2479189"/>
              <a:ext cx="8480788" cy="1203861"/>
              <a:chOff x="474942" y="2479189"/>
              <a:chExt cx="8480788" cy="1203861"/>
            </a:xfrm>
          </p:grpSpPr>
          <p:grpSp>
            <p:nvGrpSpPr>
              <p:cNvPr id="567" name="Google Shape;567;p45"/>
              <p:cNvGrpSpPr/>
              <p:nvPr/>
            </p:nvGrpSpPr>
            <p:grpSpPr>
              <a:xfrm>
                <a:off x="474942" y="3159700"/>
                <a:ext cx="8480788" cy="523350"/>
                <a:chOff x="474942" y="3159700"/>
                <a:chExt cx="8480788" cy="523350"/>
              </a:xfrm>
            </p:grpSpPr>
            <p:pic>
              <p:nvPicPr>
                <p:cNvPr id="568" name="Google Shape;568;p45"/>
                <p:cNvPicPr preferRelativeResize="0"/>
                <p:nvPr/>
              </p:nvPicPr>
              <p:blipFill rotWithShape="1">
                <a:blip r:embed="rId4">
                  <a:alphaModFix/>
                </a:blip>
                <a:srcRect/>
                <a:stretch/>
              </p:blipFill>
              <p:spPr>
                <a:xfrm>
                  <a:off x="7516720" y="3163100"/>
                  <a:ext cx="1439010" cy="519950"/>
                </a:xfrm>
                <a:prstGeom prst="rect">
                  <a:avLst/>
                </a:prstGeom>
                <a:noFill/>
                <a:ln>
                  <a:noFill/>
                </a:ln>
              </p:spPr>
            </p:pic>
            <p:pic>
              <p:nvPicPr>
                <p:cNvPr id="569" name="Google Shape;569;p45"/>
                <p:cNvPicPr preferRelativeResize="0"/>
                <p:nvPr/>
              </p:nvPicPr>
              <p:blipFill rotWithShape="1">
                <a:blip r:embed="rId5">
                  <a:alphaModFix/>
                </a:blip>
                <a:srcRect/>
                <a:stretch/>
              </p:blipFill>
              <p:spPr>
                <a:xfrm>
                  <a:off x="474942" y="3163100"/>
                  <a:ext cx="1919126" cy="475942"/>
                </a:xfrm>
                <a:prstGeom prst="rect">
                  <a:avLst/>
                </a:prstGeom>
                <a:noFill/>
                <a:ln>
                  <a:noFill/>
                </a:ln>
              </p:spPr>
            </p:pic>
            <p:pic>
              <p:nvPicPr>
                <p:cNvPr id="570" name="Google Shape;570;p45"/>
                <p:cNvPicPr preferRelativeResize="0"/>
                <p:nvPr/>
              </p:nvPicPr>
              <p:blipFill rotWithShape="1">
                <a:blip r:embed="rId6">
                  <a:alphaModFix/>
                </a:blip>
                <a:srcRect/>
                <a:stretch/>
              </p:blipFill>
              <p:spPr>
                <a:xfrm>
                  <a:off x="5472669" y="3163101"/>
                  <a:ext cx="1779908" cy="519949"/>
                </a:xfrm>
                <a:prstGeom prst="rect">
                  <a:avLst/>
                </a:prstGeom>
                <a:noFill/>
                <a:ln>
                  <a:noFill/>
                </a:ln>
              </p:spPr>
            </p:pic>
            <p:pic>
              <p:nvPicPr>
                <p:cNvPr id="571" name="Google Shape;571;p45"/>
                <p:cNvPicPr preferRelativeResize="0"/>
                <p:nvPr/>
              </p:nvPicPr>
              <p:blipFill rotWithShape="1">
                <a:blip r:embed="rId7">
                  <a:alphaModFix/>
                </a:blip>
                <a:srcRect/>
                <a:stretch/>
              </p:blipFill>
              <p:spPr>
                <a:xfrm>
                  <a:off x="2658217" y="3159700"/>
                  <a:ext cx="2193226" cy="447149"/>
                </a:xfrm>
                <a:prstGeom prst="rect">
                  <a:avLst/>
                </a:prstGeom>
                <a:noFill/>
                <a:ln>
                  <a:noFill/>
                </a:ln>
              </p:spPr>
            </p:pic>
          </p:grpSp>
          <p:grpSp>
            <p:nvGrpSpPr>
              <p:cNvPr id="572" name="Google Shape;572;p45"/>
              <p:cNvGrpSpPr/>
              <p:nvPr/>
            </p:nvGrpSpPr>
            <p:grpSpPr>
              <a:xfrm>
                <a:off x="502094" y="2479189"/>
                <a:ext cx="8249045" cy="519951"/>
                <a:chOff x="517725" y="2479189"/>
                <a:chExt cx="8249045" cy="519951"/>
              </a:xfrm>
            </p:grpSpPr>
            <p:pic>
              <p:nvPicPr>
                <p:cNvPr id="573" name="Google Shape;573;p45"/>
                <p:cNvPicPr preferRelativeResize="0"/>
                <p:nvPr/>
              </p:nvPicPr>
              <p:blipFill rotWithShape="1">
                <a:blip r:embed="rId8">
                  <a:alphaModFix/>
                </a:blip>
                <a:srcRect/>
                <a:stretch/>
              </p:blipFill>
              <p:spPr>
                <a:xfrm>
                  <a:off x="2836956" y="2479190"/>
                  <a:ext cx="1297505" cy="519949"/>
                </a:xfrm>
                <a:prstGeom prst="rect">
                  <a:avLst/>
                </a:prstGeom>
                <a:noFill/>
                <a:ln>
                  <a:noFill/>
                </a:ln>
              </p:spPr>
            </p:pic>
            <p:pic>
              <p:nvPicPr>
                <p:cNvPr id="574" name="Google Shape;574;p45"/>
                <p:cNvPicPr preferRelativeResize="0"/>
                <p:nvPr/>
              </p:nvPicPr>
              <p:blipFill rotWithShape="1">
                <a:blip r:embed="rId9">
                  <a:alphaModFix/>
                </a:blip>
                <a:srcRect/>
                <a:stretch/>
              </p:blipFill>
              <p:spPr>
                <a:xfrm>
                  <a:off x="517725" y="2479189"/>
                  <a:ext cx="1885751" cy="519950"/>
                </a:xfrm>
                <a:prstGeom prst="rect">
                  <a:avLst/>
                </a:prstGeom>
                <a:noFill/>
                <a:ln>
                  <a:noFill/>
                </a:ln>
              </p:spPr>
            </p:pic>
            <p:pic>
              <p:nvPicPr>
                <p:cNvPr id="575" name="Google Shape;575;p45"/>
                <p:cNvPicPr preferRelativeResize="0"/>
                <p:nvPr/>
              </p:nvPicPr>
              <p:blipFill rotWithShape="1">
                <a:blip r:embed="rId10">
                  <a:alphaModFix/>
                </a:blip>
                <a:srcRect/>
                <a:stretch/>
              </p:blipFill>
              <p:spPr>
                <a:xfrm>
                  <a:off x="4567941" y="2479189"/>
                  <a:ext cx="1846230" cy="519951"/>
                </a:xfrm>
                <a:prstGeom prst="rect">
                  <a:avLst/>
                </a:prstGeom>
                <a:noFill/>
                <a:ln>
                  <a:noFill/>
                </a:ln>
              </p:spPr>
            </p:pic>
            <p:pic>
              <p:nvPicPr>
                <p:cNvPr id="576" name="Google Shape;576;p45"/>
                <p:cNvPicPr preferRelativeResize="0"/>
                <p:nvPr/>
              </p:nvPicPr>
              <p:blipFill rotWithShape="1">
                <a:blip r:embed="rId11">
                  <a:alphaModFix/>
                </a:blip>
                <a:srcRect/>
                <a:stretch/>
              </p:blipFill>
              <p:spPr>
                <a:xfrm>
                  <a:off x="6847650" y="2561821"/>
                  <a:ext cx="1919120" cy="354688"/>
                </a:xfrm>
                <a:prstGeom prst="rect">
                  <a:avLst/>
                </a:prstGeom>
                <a:noFill/>
                <a:ln>
                  <a:noFill/>
                </a:ln>
              </p:spPr>
            </p:pic>
          </p:grpSp>
        </p:grpSp>
        <p:sp>
          <p:nvSpPr>
            <p:cNvPr id="577" name="Google Shape;577;p45"/>
            <p:cNvSpPr txBox="1"/>
            <p:nvPr/>
          </p:nvSpPr>
          <p:spPr>
            <a:xfrm>
              <a:off x="2662825" y="2026375"/>
              <a:ext cx="3927600" cy="35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Gill Sans"/>
                  <a:ea typeface="Gill Sans"/>
                  <a:cs typeface="Gill Sans"/>
                  <a:sym typeface="Gill Sans"/>
                </a:rPr>
                <a:t>Incubation Projects</a:t>
              </a:r>
              <a:endParaRPr sz="1400" b="0" i="0" u="none" strike="noStrike" cap="none">
                <a:solidFill>
                  <a:srgbClr val="000000"/>
                </a:solidFill>
                <a:latin typeface="Gill Sans"/>
                <a:ea typeface="Gill Sans"/>
                <a:cs typeface="Gill Sans"/>
                <a:sym typeface="Gill Sans"/>
              </a:endParaRPr>
            </a:p>
          </p:txBody>
        </p:sp>
      </p:grpSp>
      <p:grpSp>
        <p:nvGrpSpPr>
          <p:cNvPr id="578" name="Google Shape;578;p45"/>
          <p:cNvGrpSpPr/>
          <p:nvPr/>
        </p:nvGrpSpPr>
        <p:grpSpPr>
          <a:xfrm>
            <a:off x="654126" y="1093413"/>
            <a:ext cx="7835747" cy="1173762"/>
            <a:chOff x="543850" y="1017213"/>
            <a:chExt cx="7835747" cy="1173762"/>
          </a:xfrm>
        </p:grpSpPr>
        <p:grpSp>
          <p:nvGrpSpPr>
            <p:cNvPr id="579" name="Google Shape;579;p45"/>
            <p:cNvGrpSpPr/>
            <p:nvPr/>
          </p:nvGrpSpPr>
          <p:grpSpPr>
            <a:xfrm>
              <a:off x="543850" y="1335125"/>
              <a:ext cx="7835747" cy="855850"/>
              <a:chOff x="543850" y="1335125"/>
              <a:chExt cx="7835747" cy="855850"/>
            </a:xfrm>
          </p:grpSpPr>
          <p:pic>
            <p:nvPicPr>
              <p:cNvPr id="580" name="Google Shape;580;p45"/>
              <p:cNvPicPr preferRelativeResize="0"/>
              <p:nvPr/>
            </p:nvPicPr>
            <p:blipFill rotWithShape="1">
              <a:blip r:embed="rId12">
                <a:alphaModFix/>
              </a:blip>
              <a:srcRect/>
              <a:stretch/>
            </p:blipFill>
            <p:spPr>
              <a:xfrm>
                <a:off x="543850" y="1421824"/>
                <a:ext cx="2169274" cy="682453"/>
              </a:xfrm>
              <a:prstGeom prst="rect">
                <a:avLst/>
              </a:prstGeom>
              <a:noFill/>
              <a:ln>
                <a:noFill/>
              </a:ln>
            </p:spPr>
          </p:pic>
          <p:pic>
            <p:nvPicPr>
              <p:cNvPr id="581" name="Google Shape;581;p45"/>
              <p:cNvPicPr preferRelativeResize="0"/>
              <p:nvPr/>
            </p:nvPicPr>
            <p:blipFill rotWithShape="1">
              <a:blip r:embed="rId13">
                <a:alphaModFix/>
              </a:blip>
              <a:srcRect/>
              <a:stretch/>
            </p:blipFill>
            <p:spPr>
              <a:xfrm>
                <a:off x="2984526" y="1471325"/>
                <a:ext cx="3208297" cy="583450"/>
              </a:xfrm>
              <a:prstGeom prst="rect">
                <a:avLst/>
              </a:prstGeom>
              <a:noFill/>
              <a:ln>
                <a:noFill/>
              </a:ln>
            </p:spPr>
          </p:pic>
          <p:pic>
            <p:nvPicPr>
              <p:cNvPr id="582" name="Google Shape;582;p45"/>
              <p:cNvPicPr preferRelativeResize="0"/>
              <p:nvPr/>
            </p:nvPicPr>
            <p:blipFill rotWithShape="1">
              <a:blip r:embed="rId14">
                <a:alphaModFix/>
              </a:blip>
              <a:srcRect/>
              <a:stretch/>
            </p:blipFill>
            <p:spPr>
              <a:xfrm>
                <a:off x="6464225" y="1335125"/>
                <a:ext cx="1915372" cy="855850"/>
              </a:xfrm>
              <a:prstGeom prst="rect">
                <a:avLst/>
              </a:prstGeom>
              <a:noFill/>
              <a:ln>
                <a:noFill/>
              </a:ln>
            </p:spPr>
          </p:pic>
        </p:grpSp>
        <p:sp>
          <p:nvSpPr>
            <p:cNvPr id="583" name="Google Shape;583;p45"/>
            <p:cNvSpPr txBox="1"/>
            <p:nvPr/>
          </p:nvSpPr>
          <p:spPr>
            <a:xfrm>
              <a:off x="2497924" y="1017213"/>
              <a:ext cx="3927600" cy="35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Gill Sans"/>
                  <a:ea typeface="Gill Sans"/>
                  <a:cs typeface="Gill Sans"/>
                  <a:sym typeface="Gill Sans"/>
                </a:rPr>
                <a:t>Active Projects</a:t>
              </a:r>
              <a:endParaRPr sz="1400" b="0" i="0" u="none" strike="noStrike" cap="none">
                <a:solidFill>
                  <a:srgbClr val="000000"/>
                </a:solidFill>
                <a:latin typeface="Gill Sans"/>
                <a:ea typeface="Gill Sans"/>
                <a:cs typeface="Gill Sans"/>
                <a:sym typeface="Gill Sans"/>
              </a:endParaRPr>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6"/>
          <p:cNvSpPr txBox="1">
            <a:spLocks noGrp="1"/>
          </p:cNvSpPr>
          <p:nvPr>
            <p:ph type="title"/>
          </p:nvPr>
        </p:nvSpPr>
        <p:spPr>
          <a:xfrm>
            <a:off x="333993" y="159442"/>
            <a:ext cx="7036625" cy="447164"/>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262626"/>
              </a:buClr>
              <a:buSzPts val="3000"/>
              <a:buFont typeface="Gill Sans"/>
              <a:buNone/>
            </a:pPr>
            <a:r>
              <a:rPr lang="en-US" sz="2400"/>
              <a:t>Showcasing the commercial ecosystem building from Open Mainframe Project hosted projects</a:t>
            </a:r>
            <a:endParaRPr sz="2400"/>
          </a:p>
        </p:txBody>
      </p:sp>
      <p:sp>
        <p:nvSpPr>
          <p:cNvPr id="589" name="Google Shape;589;p46"/>
          <p:cNvSpPr txBox="1">
            <a:spLocks noGrp="1"/>
          </p:cNvSpPr>
          <p:nvPr>
            <p:ph type="body" idx="1"/>
          </p:nvPr>
        </p:nvSpPr>
        <p:spPr>
          <a:xfrm>
            <a:off x="6331300" y="988650"/>
            <a:ext cx="2672100" cy="4051200"/>
          </a:xfrm>
          <a:prstGeom prst="rect">
            <a:avLst/>
          </a:prstGeom>
          <a:noFill/>
          <a:ln>
            <a:noFill/>
          </a:ln>
        </p:spPr>
        <p:txBody>
          <a:bodyPr spcFirstLastPara="1" wrap="square" lIns="68575" tIns="68575" rIns="68575" bIns="68575" anchor="t" anchorCtr="0">
            <a:noAutofit/>
          </a:bodyPr>
          <a:lstStyle/>
          <a:p>
            <a:pPr marL="0" lvl="0" indent="0" algn="l" rtl="0">
              <a:spcBef>
                <a:spcPts val="400"/>
              </a:spcBef>
              <a:spcAft>
                <a:spcPts val="0"/>
              </a:spcAft>
              <a:buClr>
                <a:schemeClr val="dk1"/>
              </a:buClr>
              <a:buSzPts val="2000"/>
              <a:buFont typeface="Arial"/>
              <a:buNone/>
            </a:pPr>
            <a:r>
              <a:rPr lang="en-US" sz="1900"/>
              <a:t>Supporting a strong open source ecosystem on mainframe is crucial to sustainability. The Open Mainframe Landscape is key to identifying and understanding the dynamics.</a:t>
            </a:r>
            <a:endParaRPr sz="1900"/>
          </a:p>
          <a:p>
            <a:pPr marL="0" lvl="0" indent="0" algn="l" rtl="0">
              <a:spcBef>
                <a:spcPts val="400"/>
              </a:spcBef>
              <a:spcAft>
                <a:spcPts val="0"/>
              </a:spcAft>
              <a:buClr>
                <a:schemeClr val="dk1"/>
              </a:buClr>
              <a:buSzPts val="2000"/>
              <a:buFont typeface="Arial"/>
              <a:buNone/>
            </a:pPr>
            <a:endParaRPr sz="1600"/>
          </a:p>
          <a:p>
            <a:pPr marL="0" lvl="0" indent="0" algn="l" rtl="0">
              <a:spcBef>
                <a:spcPts val="400"/>
              </a:spcBef>
              <a:spcAft>
                <a:spcPts val="0"/>
              </a:spcAft>
              <a:buClr>
                <a:schemeClr val="dk1"/>
              </a:buClr>
              <a:buSzPts val="2000"/>
              <a:buFont typeface="Arial"/>
              <a:buNone/>
            </a:pPr>
            <a:r>
              <a:rPr lang="en-US" sz="1600"/>
              <a:t>Visit </a:t>
            </a:r>
            <a:r>
              <a:rPr lang="en-US" sz="1600" u="sng">
                <a:solidFill>
                  <a:schemeClr val="hlink"/>
                </a:solidFill>
                <a:hlinkClick r:id="rId3"/>
              </a:rPr>
              <a:t>https://l.openmainframeproject.org</a:t>
            </a:r>
            <a:r>
              <a:rPr lang="en-US" sz="1600"/>
              <a:t> to learn more. </a:t>
            </a:r>
            <a:endParaRPr sz="1400"/>
          </a:p>
        </p:txBody>
      </p:sp>
      <p:pic>
        <p:nvPicPr>
          <p:cNvPr id="590" name="Google Shape;590;p46"/>
          <p:cNvPicPr preferRelativeResize="0"/>
          <p:nvPr/>
        </p:nvPicPr>
        <p:blipFill rotWithShape="1">
          <a:blip r:embed="rId4">
            <a:alphaModFix/>
          </a:blip>
          <a:srcRect/>
          <a:stretch/>
        </p:blipFill>
        <p:spPr>
          <a:xfrm>
            <a:off x="333992" y="1062182"/>
            <a:ext cx="5807674" cy="3536376"/>
          </a:xfrm>
          <a:prstGeom prst="rect">
            <a:avLst/>
          </a:prstGeom>
          <a:noFill/>
          <a:ln>
            <a:noFill/>
          </a:ln>
        </p:spPr>
      </p:pic>
    </p:spTree>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7"/>
          <p:cNvSpPr txBox="1">
            <a:spLocks noGrp="1"/>
          </p:cNvSpPr>
          <p:nvPr>
            <p:ph type="title"/>
          </p:nvPr>
        </p:nvSpPr>
        <p:spPr>
          <a:xfrm>
            <a:off x="333993" y="159442"/>
            <a:ext cx="7893793" cy="447164"/>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262626"/>
              </a:buClr>
              <a:buSzPts val="3000"/>
              <a:buFont typeface="Gill Sans"/>
              <a:buNone/>
            </a:pPr>
            <a:r>
              <a:rPr lang="en-US"/>
              <a:t>Make sure you are follow us on social!</a:t>
            </a:r>
            <a:endParaRPr/>
          </a:p>
        </p:txBody>
      </p:sp>
      <p:sp>
        <p:nvSpPr>
          <p:cNvPr id="597" name="Google Shape;597;p47"/>
          <p:cNvSpPr txBox="1">
            <a:spLocks noGrp="1"/>
          </p:cNvSpPr>
          <p:nvPr>
            <p:ph type="sldNum" idx="12"/>
          </p:nvPr>
        </p:nvSpPr>
        <p:spPr>
          <a:xfrm>
            <a:off x="8227786" y="4803547"/>
            <a:ext cx="580570" cy="273844"/>
          </a:xfrm>
          <a:prstGeom prst="rect">
            <a:avLst/>
          </a:prstGeom>
          <a:noFill/>
          <a:ln>
            <a:noFill/>
          </a:ln>
        </p:spPr>
        <p:txBody>
          <a:bodyPr spcFirstLastPara="1" wrap="square" lIns="68575" tIns="68575" rIns="68575" bIns="68575" anchor="ctr" anchorCtr="0">
            <a:noAutofit/>
          </a:bodyPr>
          <a:lstStyle/>
          <a:p>
            <a:pPr marL="0" lvl="0" indent="0" algn="r" rtl="0">
              <a:lnSpc>
                <a:spcPct val="100000"/>
              </a:lnSpc>
              <a:spcBef>
                <a:spcPts val="0"/>
              </a:spcBef>
              <a:spcAft>
                <a:spcPts val="0"/>
              </a:spcAft>
              <a:buClr>
                <a:srgbClr val="001F8E"/>
              </a:buClr>
              <a:buSzPts val="250"/>
              <a:buFont typeface="Gill Sans"/>
              <a:buNone/>
            </a:pPr>
            <a:fld id="{00000000-1234-1234-1234-123412341234}" type="slidenum">
              <a:rPr lang="en-US"/>
              <a:t>43</a:t>
            </a:fld>
            <a:endParaRPr/>
          </a:p>
        </p:txBody>
      </p:sp>
      <p:sp>
        <p:nvSpPr>
          <p:cNvPr id="598" name="Google Shape;598;p47"/>
          <p:cNvSpPr txBox="1"/>
          <p:nvPr/>
        </p:nvSpPr>
        <p:spPr>
          <a:xfrm>
            <a:off x="421175" y="3586700"/>
            <a:ext cx="4123200" cy="5868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Gill Sans"/>
                <a:ea typeface="Gill Sans"/>
                <a:cs typeface="Gill Sans"/>
                <a:sym typeface="Gill Sans"/>
              </a:rPr>
              <a:t>Follow us on LinkedIn at </a:t>
            </a:r>
            <a:r>
              <a:rPr lang="en-US" sz="1100" b="0" i="0" u="sng" strike="noStrike" cap="none">
                <a:solidFill>
                  <a:schemeClr val="hlink"/>
                </a:solidFill>
                <a:latin typeface="Gill Sans"/>
                <a:ea typeface="Gill Sans"/>
                <a:cs typeface="Gill Sans"/>
                <a:sym typeface="Gill Sans"/>
                <a:hlinkClick r:id="rId3"/>
              </a:rPr>
              <a:t>https://www.linkedin.com/company/the-open-mainframe-project</a:t>
            </a:r>
            <a:r>
              <a:rPr lang="en-US" sz="1100" b="0" i="0" u="none" strike="noStrike" cap="none">
                <a:solidFill>
                  <a:srgbClr val="000000"/>
                </a:solidFill>
                <a:latin typeface="Gill Sans"/>
                <a:ea typeface="Gill Sans"/>
                <a:cs typeface="Gill Sans"/>
                <a:sym typeface="Gill Sans"/>
              </a:rPr>
              <a:t> </a:t>
            </a:r>
            <a:endParaRPr sz="1100" b="0" i="0" u="none" strike="noStrike" cap="none">
              <a:solidFill>
                <a:srgbClr val="000000"/>
              </a:solidFill>
              <a:latin typeface="Gill Sans"/>
              <a:ea typeface="Gill Sans"/>
              <a:cs typeface="Gill Sans"/>
              <a:sym typeface="Gill Sans"/>
            </a:endParaRPr>
          </a:p>
        </p:txBody>
      </p:sp>
      <p:sp>
        <p:nvSpPr>
          <p:cNvPr id="599" name="Google Shape;599;p47"/>
          <p:cNvSpPr txBox="1"/>
          <p:nvPr/>
        </p:nvSpPr>
        <p:spPr>
          <a:xfrm>
            <a:off x="5463037" y="3586706"/>
            <a:ext cx="3052125" cy="5868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Gill Sans"/>
                <a:ea typeface="Gill Sans"/>
                <a:cs typeface="Gill Sans"/>
                <a:sym typeface="Gill Sans"/>
              </a:rPr>
              <a:t>Follow us on Twitter at </a:t>
            </a:r>
            <a:r>
              <a:rPr lang="en-US" sz="1100" b="0" i="0" u="sng" strike="noStrike" cap="none">
                <a:solidFill>
                  <a:schemeClr val="hlink"/>
                </a:solidFill>
                <a:latin typeface="Gill Sans"/>
                <a:ea typeface="Gill Sans"/>
                <a:cs typeface="Gill Sans"/>
                <a:sym typeface="Gill Sans"/>
                <a:hlinkClick r:id="rId4"/>
              </a:rPr>
              <a:t>https://twitter.com/OpenMFProject</a:t>
            </a:r>
            <a:r>
              <a:rPr lang="en-US" sz="1100" b="0" i="0" u="none" strike="noStrike" cap="none">
                <a:solidFill>
                  <a:srgbClr val="000000"/>
                </a:solidFill>
                <a:latin typeface="Gill Sans"/>
                <a:ea typeface="Gill Sans"/>
                <a:cs typeface="Gill Sans"/>
                <a:sym typeface="Gill Sans"/>
              </a:rPr>
              <a:t> </a:t>
            </a:r>
            <a:endParaRPr sz="1100" b="0" i="0" u="none" strike="noStrike" cap="none">
              <a:solidFill>
                <a:srgbClr val="000000"/>
              </a:solidFill>
              <a:latin typeface="Gill Sans"/>
              <a:ea typeface="Gill Sans"/>
              <a:cs typeface="Gill Sans"/>
              <a:sym typeface="Gill Sans"/>
            </a:endParaRPr>
          </a:p>
        </p:txBody>
      </p:sp>
      <p:pic>
        <p:nvPicPr>
          <p:cNvPr id="600" name="Google Shape;600;p47"/>
          <p:cNvPicPr preferRelativeResize="0"/>
          <p:nvPr/>
        </p:nvPicPr>
        <p:blipFill rotWithShape="1">
          <a:blip r:embed="rId5">
            <a:alphaModFix/>
          </a:blip>
          <a:srcRect/>
          <a:stretch/>
        </p:blipFill>
        <p:spPr>
          <a:xfrm>
            <a:off x="472369" y="1387537"/>
            <a:ext cx="4025476" cy="1826377"/>
          </a:xfrm>
          <a:prstGeom prst="rect">
            <a:avLst/>
          </a:prstGeom>
          <a:noFill/>
          <a:ln>
            <a:noFill/>
          </a:ln>
        </p:spPr>
      </p:pic>
      <p:pic>
        <p:nvPicPr>
          <p:cNvPr id="601" name="Google Shape;601;p47"/>
          <p:cNvPicPr preferRelativeResize="0"/>
          <p:nvPr/>
        </p:nvPicPr>
        <p:blipFill rotWithShape="1">
          <a:blip r:embed="rId6">
            <a:alphaModFix/>
          </a:blip>
          <a:srcRect/>
          <a:stretch/>
        </p:blipFill>
        <p:spPr>
          <a:xfrm>
            <a:off x="5347224" y="1216208"/>
            <a:ext cx="3283750" cy="2169018"/>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8"/>
          <p:cNvSpPr txBox="1">
            <a:spLocks noGrp="1"/>
          </p:cNvSpPr>
          <p:nvPr>
            <p:ph type="ctrTitle"/>
          </p:nvPr>
        </p:nvSpPr>
        <p:spPr>
          <a:xfrm>
            <a:off x="4553843" y="1643174"/>
            <a:ext cx="4185557" cy="131683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Gill Sans"/>
              <a:buNone/>
            </a:pPr>
            <a:r>
              <a:rPr lang="en-US">
                <a:latin typeface="Gill Sans"/>
                <a:ea typeface="Gill Sans"/>
                <a:cs typeface="Gill Sans"/>
                <a:sym typeface="Gill Sans"/>
              </a:rPr>
              <a:t>Questions?</a:t>
            </a:r>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9"/>
          <p:cNvSpPr txBox="1">
            <a:spLocks noGrp="1"/>
          </p:cNvSpPr>
          <p:nvPr>
            <p:ph type="ctrTitle"/>
          </p:nvPr>
        </p:nvSpPr>
        <p:spPr>
          <a:xfrm>
            <a:off x="4553843" y="1643174"/>
            <a:ext cx="4185557" cy="131683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Gill Sans"/>
              <a:buNone/>
            </a:pPr>
            <a:r>
              <a:rPr lang="en-US">
                <a:latin typeface="Gill Sans"/>
                <a:ea typeface="Gill Sans"/>
                <a:cs typeface="Gill Sans"/>
                <a:sym typeface="Gill Sans"/>
              </a:rPr>
              <a:t>Thank you!</a:t>
            </a:r>
            <a:endParaRPr/>
          </a:p>
        </p:txBody>
      </p:sp>
      <p:sp>
        <p:nvSpPr>
          <p:cNvPr id="613" name="Google Shape;613;p49"/>
          <p:cNvSpPr txBox="1">
            <a:spLocks noGrp="1"/>
          </p:cNvSpPr>
          <p:nvPr>
            <p:ph type="subTitle" idx="1"/>
          </p:nvPr>
        </p:nvSpPr>
        <p:spPr>
          <a:xfrm>
            <a:off x="4571984" y="3005360"/>
            <a:ext cx="4185557" cy="6050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1800"/>
              <a:buNone/>
            </a:pPr>
            <a:r>
              <a:rPr lang="en-US"/>
              <a:t>@openmfproject</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p:txBody>
          <a:bodyPr/>
          <a:lstStyle/>
          <a:p>
            <a:pPr lvl="0"/>
            <a:r>
              <a:rPr lang="en-US" dirty="0" smtClean="0">
                <a:sym typeface="Arial"/>
              </a:rPr>
              <a:t>Zowe Defined</a:t>
            </a:r>
            <a:endParaRPr lang="en-US" dirty="0"/>
          </a:p>
        </p:txBody>
      </p:sp>
      <p:sp>
        <p:nvSpPr>
          <p:cNvPr id="78" name="Google Shape;78;p11"/>
          <p:cNvSpPr txBox="1">
            <a:spLocks noGrp="1"/>
          </p:cNvSpPr>
          <p:nvPr>
            <p:ph type="sldNum" idx="12"/>
          </p:nvPr>
        </p:nvSpPr>
        <p:spPr/>
        <p:txBody>
          <a:bodyPr/>
          <a:lstStyle/>
          <a:p>
            <a:pPr lvl="0"/>
            <a:fld id="{00000000-1234-1234-1234-123412341234}" type="slidenum">
              <a:rPr lang="en-US" smtClean="0"/>
              <a:pPr lvl="0"/>
              <a:t>5</a:t>
            </a:fld>
            <a:endParaRPr lang="en-US"/>
          </a:p>
        </p:txBody>
      </p:sp>
      <p:sp>
        <p:nvSpPr>
          <p:cNvPr id="80" name="Google Shape;80;p11"/>
          <p:cNvSpPr txBox="1"/>
          <p:nvPr/>
        </p:nvSpPr>
        <p:spPr>
          <a:xfrm>
            <a:off x="855925" y="1266553"/>
            <a:ext cx="7537800" cy="3431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dirty="0" smtClean="0">
                <a:solidFill>
                  <a:srgbClr val="000000"/>
                </a:solidFill>
                <a:latin typeface="Arial"/>
                <a:ea typeface="Arial"/>
                <a:cs typeface="Arial"/>
                <a:sym typeface="Arial"/>
              </a:rPr>
              <a:t>An</a:t>
            </a:r>
            <a:r>
              <a:rPr lang="en-US" sz="1800" b="0" i="0" u="none" strike="noStrike" cap="none" dirty="0">
                <a:solidFill>
                  <a:srgbClr val="000000"/>
                </a:solidFill>
                <a:latin typeface="Arial"/>
                <a:ea typeface="Arial"/>
                <a:cs typeface="Arial"/>
                <a:sym typeface="Arial"/>
              </a:rPr>
              <a:t> integrated and extensible open source ecosystem for z/OS</a:t>
            </a:r>
            <a:r>
              <a:rPr lang="en-US" sz="1800" dirty="0"/>
              <a:t> with </a:t>
            </a:r>
            <a:r>
              <a:rPr lang="en-US" sz="1800" b="0" i="0" u="none" strike="noStrike" cap="none" dirty="0">
                <a:solidFill>
                  <a:srgbClr val="000000"/>
                </a:solidFill>
                <a:latin typeface="Arial"/>
                <a:ea typeface="Arial"/>
                <a:cs typeface="Arial"/>
                <a:sym typeface="Arial"/>
              </a:rPr>
              <a:t>a coherent and curated set of user and programmatic interfaces that</a:t>
            </a:r>
            <a:r>
              <a:rPr lang="en-US" sz="1800" b="0" i="0" u="none" strike="noStrike" cap="none" dirty="0" smtClean="0">
                <a:solidFill>
                  <a:srgbClr val="000000"/>
                </a:solidFill>
                <a:latin typeface="Arial"/>
                <a:ea typeface="Arial"/>
                <a:cs typeface="Arial"/>
                <a:sym typeface="Arial"/>
              </a:rPr>
              <a:t>:</a:t>
            </a:r>
          </a:p>
          <a:p>
            <a:pPr marL="0" marR="0" lvl="0" indent="0" algn="l" rtl="0">
              <a:lnSpc>
                <a:spcPct val="100000"/>
              </a:lnSpc>
              <a:spcBef>
                <a:spcPts val="0"/>
              </a:spcBef>
              <a:spcAft>
                <a:spcPts val="0"/>
              </a:spcAft>
              <a:buNone/>
            </a:pPr>
            <a:endParaRPr sz="1800" dirty="0"/>
          </a:p>
          <a:p>
            <a:pPr marL="285750" marR="0" lvl="0" indent="-298450" algn="l" rtl="0">
              <a:lnSpc>
                <a:spcPct val="100000"/>
              </a:lnSpc>
              <a:spcBef>
                <a:spcPts val="600"/>
              </a:spcBef>
              <a:spcAft>
                <a:spcPts val="0"/>
              </a:spcAft>
              <a:buClr>
                <a:srgbClr val="000000"/>
              </a:buClr>
              <a:buSzPts val="1600"/>
              <a:buFont typeface="Arial"/>
              <a:buChar char="•"/>
            </a:pPr>
            <a:r>
              <a:rPr lang="en-US" sz="1600" b="0" i="0" u="none" strike="noStrike" cap="none" dirty="0">
                <a:solidFill>
                  <a:srgbClr val="000000"/>
                </a:solidFill>
                <a:latin typeface="Arial"/>
                <a:ea typeface="Arial"/>
                <a:cs typeface="Arial"/>
                <a:sym typeface="Arial"/>
              </a:rPr>
              <a:t>Provide consistent access to z/OS systems and services</a:t>
            </a:r>
            <a:endParaRPr sz="1600" dirty="0"/>
          </a:p>
          <a:p>
            <a:pPr marL="285750" marR="0" lvl="0" indent="-298450" algn="l" rtl="0">
              <a:lnSpc>
                <a:spcPct val="100000"/>
              </a:lnSpc>
              <a:spcBef>
                <a:spcPts val="600"/>
              </a:spcBef>
              <a:spcAft>
                <a:spcPts val="0"/>
              </a:spcAft>
              <a:buClr>
                <a:srgbClr val="000000"/>
              </a:buClr>
              <a:buSzPts val="1600"/>
              <a:buFont typeface="Arial"/>
              <a:buChar char="•"/>
            </a:pPr>
            <a:r>
              <a:rPr lang="en-US" sz="1600" b="0" i="0" u="none" strike="noStrike" cap="none" dirty="0">
                <a:solidFill>
                  <a:srgbClr val="000000"/>
                </a:solidFill>
                <a:latin typeface="Arial"/>
                <a:ea typeface="Arial"/>
                <a:cs typeface="Arial"/>
                <a:sym typeface="Arial"/>
              </a:rPr>
              <a:t>Leverage industry standard </a:t>
            </a:r>
            <a:r>
              <a:rPr lang="en-US" sz="1600" b="0" i="0" u="none" strike="noStrike" cap="none" dirty="0" smtClean="0">
                <a:solidFill>
                  <a:srgbClr val="000000"/>
                </a:solidFill>
                <a:latin typeface="Arial"/>
                <a:ea typeface="Arial"/>
                <a:cs typeface="Arial"/>
                <a:sym typeface="Arial"/>
              </a:rPr>
              <a:t>methodologies and standards familiar</a:t>
            </a:r>
            <a:r>
              <a:rPr lang="en-US" sz="1600" b="0" i="0" u="none" strike="noStrike" cap="none" dirty="0">
                <a:solidFill>
                  <a:srgbClr val="000000"/>
                </a:solidFill>
                <a:latin typeface="Arial"/>
                <a:ea typeface="Arial"/>
                <a:cs typeface="Arial"/>
                <a:sym typeface="Arial"/>
              </a:rPr>
              <a:t> to the </a:t>
            </a:r>
            <a:br>
              <a:rPr lang="en-US" sz="1600" b="0" i="0" u="none" strike="noStrike" cap="none" dirty="0">
                <a:solidFill>
                  <a:srgbClr val="000000"/>
                </a:solidFill>
                <a:latin typeface="Arial"/>
                <a:ea typeface="Arial"/>
                <a:cs typeface="Arial"/>
                <a:sym typeface="Arial"/>
              </a:rPr>
            </a:br>
            <a:r>
              <a:rPr lang="en-US" sz="1600" b="0" i="0" u="none" strike="noStrike" cap="none" dirty="0">
                <a:solidFill>
                  <a:srgbClr val="000000"/>
                </a:solidFill>
                <a:latin typeface="Arial"/>
                <a:ea typeface="Arial"/>
                <a:cs typeface="Arial"/>
                <a:sym typeface="Arial"/>
              </a:rPr>
              <a:t>vast majority of </a:t>
            </a:r>
            <a:r>
              <a:rPr lang="en-US" sz="1600" b="0" i="0" u="none" strike="noStrike" cap="none" dirty="0" smtClean="0">
                <a:solidFill>
                  <a:srgbClr val="000000"/>
                </a:solidFill>
                <a:latin typeface="Arial"/>
                <a:ea typeface="Arial"/>
                <a:cs typeface="Arial"/>
                <a:sym typeface="Arial"/>
              </a:rPr>
              <a:t>developers</a:t>
            </a:r>
            <a:endParaRPr sz="1600" dirty="0"/>
          </a:p>
          <a:p>
            <a:pPr marL="285750" marR="0" lvl="0" indent="-298450" algn="l" rtl="0">
              <a:lnSpc>
                <a:spcPct val="100000"/>
              </a:lnSpc>
              <a:spcBef>
                <a:spcPts val="600"/>
              </a:spcBef>
              <a:spcAft>
                <a:spcPts val="0"/>
              </a:spcAft>
              <a:buClr>
                <a:srgbClr val="000000"/>
              </a:buClr>
              <a:buSzPts val="1600"/>
              <a:buFont typeface="Arial"/>
              <a:buChar char="•"/>
            </a:pPr>
            <a:r>
              <a:rPr lang="en-US" sz="1600" b="0" i="0" u="none" strike="noStrike" cap="none" dirty="0">
                <a:solidFill>
                  <a:srgbClr val="000000"/>
                </a:solidFill>
                <a:latin typeface="Arial"/>
                <a:ea typeface="Arial"/>
                <a:cs typeface="Arial"/>
                <a:sym typeface="Arial"/>
              </a:rPr>
              <a:t>Are commonly accepted as a </a:t>
            </a:r>
            <a:r>
              <a:rPr lang="en-US" sz="1600" b="0" i="0" u="none" strike="noStrike" cap="none" dirty="0" smtClean="0">
                <a:solidFill>
                  <a:srgbClr val="000000"/>
                </a:solidFill>
                <a:latin typeface="Arial"/>
                <a:ea typeface="Arial"/>
                <a:cs typeface="Arial"/>
                <a:sym typeface="Arial"/>
              </a:rPr>
              <a:t>mainframe community standard</a:t>
            </a:r>
            <a:endParaRPr sz="1600" dirty="0"/>
          </a:p>
          <a:p>
            <a:pPr marL="0" marR="0" lvl="0" indent="0" algn="l" rtl="0">
              <a:lnSpc>
                <a:spcPct val="100000"/>
              </a:lnSpc>
              <a:spcBef>
                <a:spcPts val="0"/>
              </a:spcBef>
              <a:spcAft>
                <a:spcPts val="0"/>
              </a:spcAft>
              <a:buNone/>
            </a:pPr>
            <a:r>
              <a:rPr lang="en-US" sz="1500" b="0" i="0" u="none" strike="noStrike" cap="none" dirty="0">
                <a:solidFill>
                  <a:srgbClr val="000000"/>
                </a:solidFill>
                <a:latin typeface="Arial"/>
                <a:ea typeface="Arial"/>
                <a:cs typeface="Arial"/>
                <a:sym typeface="Arial"/>
              </a:rPr>
              <a:t> </a:t>
            </a:r>
            <a:endParaRPr sz="1800" dirty="0"/>
          </a:p>
          <a:p>
            <a:pPr marL="0" marR="0" lvl="0" indent="0" algn="l" rtl="0">
              <a:lnSpc>
                <a:spcPct val="100000"/>
              </a:lnSpc>
              <a:spcBef>
                <a:spcPts val="0"/>
              </a:spcBef>
              <a:spcAft>
                <a:spcPts val="0"/>
              </a:spcAft>
              <a:buNone/>
            </a:pPr>
            <a:r>
              <a:rPr lang="en-US" sz="1800" b="0" i="0" u="none" strike="noStrike" cap="none" dirty="0" smtClean="0">
                <a:solidFill>
                  <a:srgbClr val="000000"/>
                </a:solidFill>
                <a:latin typeface="Arial"/>
                <a:ea typeface="Arial"/>
                <a:cs typeface="Arial"/>
                <a:sym typeface="Arial"/>
              </a:rPr>
              <a:t> </a:t>
            </a:r>
            <a:endParaRPr sz="18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p:txBody>
          <a:bodyPr/>
          <a:lstStyle/>
          <a:p>
            <a:pPr lvl="0"/>
            <a:r>
              <a:rPr lang="en-US" dirty="0" smtClean="0">
                <a:sym typeface="Arial"/>
              </a:rPr>
              <a:t>Zowe Deliverables</a:t>
            </a:r>
            <a:endParaRPr lang="en-US" dirty="0"/>
          </a:p>
        </p:txBody>
      </p:sp>
      <p:sp>
        <p:nvSpPr>
          <p:cNvPr id="78" name="Google Shape;78;p11"/>
          <p:cNvSpPr txBox="1">
            <a:spLocks noGrp="1"/>
          </p:cNvSpPr>
          <p:nvPr>
            <p:ph type="sldNum" idx="12"/>
          </p:nvPr>
        </p:nvSpPr>
        <p:spPr/>
        <p:txBody>
          <a:bodyPr/>
          <a:lstStyle/>
          <a:p>
            <a:pPr lvl="0"/>
            <a:fld id="{00000000-1234-1234-1234-123412341234}" type="slidenum">
              <a:rPr lang="en-US" smtClean="0"/>
              <a:pPr lvl="0"/>
              <a:t>6</a:t>
            </a:fld>
            <a:endParaRPr lang="en-US"/>
          </a:p>
        </p:txBody>
      </p:sp>
      <p:sp>
        <p:nvSpPr>
          <p:cNvPr id="80" name="Google Shape;80;p11"/>
          <p:cNvSpPr txBox="1"/>
          <p:nvPr/>
        </p:nvSpPr>
        <p:spPr>
          <a:xfrm>
            <a:off x="868625" y="1291953"/>
            <a:ext cx="7537800" cy="3431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dirty="0" smtClean="0"/>
              <a:t>Components Include:</a:t>
            </a:r>
          </a:p>
          <a:p>
            <a:pPr marL="285750" lvl="4" indent="-285750">
              <a:buFont typeface="Arial" panose="020B0604020202020204" pitchFamily="34" charset="0"/>
              <a:buChar char="•"/>
            </a:pPr>
            <a:r>
              <a:rPr lang="en-US" sz="1800" b="0" i="0" u="none" strike="noStrike" cap="none" dirty="0" smtClean="0">
                <a:solidFill>
                  <a:srgbClr val="000000"/>
                </a:solidFill>
                <a:latin typeface="Arial"/>
                <a:ea typeface="Arial"/>
                <a:cs typeface="Arial"/>
                <a:sym typeface="Arial"/>
              </a:rPr>
              <a:t>4 Active </a:t>
            </a:r>
          </a:p>
          <a:p>
            <a:pPr marL="285750" lvl="4" indent="-285750">
              <a:buFont typeface="Arial" panose="020B0604020202020204" pitchFamily="34" charset="0"/>
              <a:buChar char="•"/>
            </a:pPr>
            <a:r>
              <a:rPr lang="en-US" sz="1800" dirty="0" smtClean="0"/>
              <a:t>2 Incubation</a:t>
            </a:r>
          </a:p>
          <a:p>
            <a:pPr lvl="4"/>
            <a:endParaRPr lang="en-US" sz="1800" b="0" i="0" u="none" strike="noStrike" cap="none" dirty="0" smtClean="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dirty="0" smtClean="0">
                <a:solidFill>
                  <a:srgbClr val="000000"/>
                </a:solidFill>
                <a:latin typeface="Arial"/>
                <a:ea typeface="Arial"/>
                <a:cs typeface="Arial"/>
                <a:sym typeface="Arial"/>
              </a:rPr>
              <a:t>Packaged: </a:t>
            </a:r>
            <a:r>
              <a:rPr lang="en-US" sz="1800" b="0" i="0" u="none" strike="noStrike" cap="none" dirty="0">
                <a:solidFill>
                  <a:srgbClr val="000000"/>
                </a:solidFill>
                <a:latin typeface="Arial"/>
                <a:ea typeface="Arial"/>
                <a:cs typeface="Arial"/>
                <a:sym typeface="Arial"/>
              </a:rPr>
              <a:t>as a binary </a:t>
            </a:r>
            <a:r>
              <a:rPr lang="en-US" sz="1800" b="0" i="0" u="none" strike="noStrike" cap="none" dirty="0" smtClean="0">
                <a:solidFill>
                  <a:srgbClr val="000000"/>
                </a:solidFill>
                <a:latin typeface="Arial"/>
                <a:ea typeface="Arial"/>
                <a:cs typeface="Arial"/>
                <a:sym typeface="Arial"/>
              </a:rPr>
              <a:t>download</a:t>
            </a:r>
          </a:p>
          <a:p>
            <a:pPr marL="0" marR="0" lvl="0" indent="0" algn="l" rtl="0">
              <a:lnSpc>
                <a:spcPct val="100000"/>
              </a:lnSpc>
              <a:spcBef>
                <a:spcPts val="0"/>
              </a:spcBef>
              <a:spcAft>
                <a:spcPts val="0"/>
              </a:spcAft>
              <a:buNone/>
            </a:pPr>
            <a:r>
              <a:rPr lang="en-US" sz="1800" b="0" i="0" u="none" strike="noStrike" cap="none" dirty="0" smtClean="0">
                <a:solidFill>
                  <a:srgbClr val="000000"/>
                </a:solidFill>
                <a:latin typeface="Arial"/>
                <a:ea typeface="Arial"/>
                <a:cs typeface="Arial"/>
                <a:sym typeface="Arial"/>
              </a:rPr>
              <a:t>Includes: a </a:t>
            </a:r>
            <a:r>
              <a:rPr lang="en-US" sz="1800" b="0" i="0" u="none" strike="noStrike" cap="none" dirty="0">
                <a:solidFill>
                  <a:srgbClr val="000000"/>
                </a:solidFill>
                <a:latin typeface="Arial"/>
                <a:ea typeface="Arial"/>
                <a:cs typeface="Arial"/>
                <a:sym typeface="Arial"/>
              </a:rPr>
              <a:t>set of applications built on top of the </a:t>
            </a:r>
            <a:r>
              <a:rPr lang="en-US" sz="1800" b="0" i="0" u="none" strike="noStrike" cap="none" dirty="0" smtClean="0">
                <a:solidFill>
                  <a:srgbClr val="000000"/>
                </a:solidFill>
                <a:latin typeface="Arial"/>
                <a:ea typeface="Arial"/>
                <a:cs typeface="Arial"/>
                <a:sym typeface="Arial"/>
              </a:rPr>
              <a:t>framework</a:t>
            </a:r>
          </a:p>
          <a:p>
            <a:pPr marL="0" marR="0" lvl="0" indent="0" algn="l" rtl="0">
              <a:lnSpc>
                <a:spcPct val="100000"/>
              </a:lnSpc>
              <a:spcBef>
                <a:spcPts val="0"/>
              </a:spcBef>
              <a:spcAft>
                <a:spcPts val="0"/>
              </a:spcAft>
              <a:buNone/>
            </a:pPr>
            <a:r>
              <a:rPr lang="en-US" sz="1800" b="0" i="0" u="none" strike="noStrike" cap="none" dirty="0" smtClean="0">
                <a:solidFill>
                  <a:srgbClr val="000000"/>
                </a:solidFill>
                <a:latin typeface="Arial"/>
                <a:ea typeface="Arial"/>
                <a:cs typeface="Arial"/>
                <a:sym typeface="Arial"/>
              </a:rPr>
              <a:t>Delivers: </a:t>
            </a:r>
            <a:r>
              <a:rPr lang="en-US" sz="1800" b="0" i="0" u="none" strike="noStrike" cap="none" dirty="0">
                <a:solidFill>
                  <a:srgbClr val="000000"/>
                </a:solidFill>
                <a:latin typeface="Arial"/>
                <a:ea typeface="Arial"/>
                <a:cs typeface="Arial"/>
                <a:sym typeface="Arial"/>
              </a:rPr>
              <a:t>a cloud-like integration </a:t>
            </a:r>
            <a:r>
              <a:rPr lang="en-US" sz="1800" b="0" i="0" u="none" strike="noStrike" cap="none" dirty="0" smtClean="0">
                <a:solidFill>
                  <a:srgbClr val="000000"/>
                </a:solidFill>
                <a:latin typeface="Arial"/>
                <a:ea typeface="Arial"/>
                <a:cs typeface="Arial"/>
                <a:sym typeface="Arial"/>
              </a:rPr>
              <a:t>experience</a:t>
            </a:r>
          </a:p>
          <a:p>
            <a:pPr marL="0" marR="0" lvl="0" indent="0" algn="l" rtl="0">
              <a:lnSpc>
                <a:spcPct val="100000"/>
              </a:lnSpc>
              <a:spcBef>
                <a:spcPts val="0"/>
              </a:spcBef>
              <a:spcAft>
                <a:spcPts val="0"/>
              </a:spcAft>
              <a:buNone/>
            </a:pPr>
            <a:endParaRPr lang="en-US" sz="1800" dirty="0"/>
          </a:p>
          <a:p>
            <a:pPr marL="0" marR="0" lvl="0" indent="0" algn="l" rtl="0">
              <a:lnSpc>
                <a:spcPct val="100000"/>
              </a:lnSpc>
              <a:spcBef>
                <a:spcPts val="0"/>
              </a:spcBef>
              <a:spcAft>
                <a:spcPts val="0"/>
              </a:spcAft>
              <a:buNone/>
            </a:pPr>
            <a:r>
              <a:rPr lang="en-US" sz="1800" b="0" i="0" u="none" strike="noStrike" cap="none" dirty="0" smtClean="0">
                <a:solidFill>
                  <a:srgbClr val="000000"/>
                </a:solidFill>
                <a:latin typeface="Arial"/>
                <a:ea typeface="Arial"/>
                <a:cs typeface="Arial"/>
                <a:sym typeface="Arial"/>
              </a:rPr>
              <a:t>Goal:  Unify IT </a:t>
            </a:r>
            <a:r>
              <a:rPr lang="en-US" sz="1800" b="0" i="0" u="none" strike="noStrike" cap="none" dirty="0">
                <a:solidFill>
                  <a:srgbClr val="000000"/>
                </a:solidFill>
                <a:latin typeface="Arial"/>
                <a:ea typeface="Arial"/>
                <a:cs typeface="Arial"/>
                <a:sym typeface="Arial"/>
              </a:rPr>
              <a:t>infrastructure </a:t>
            </a:r>
            <a:r>
              <a:rPr lang="en-US" sz="1800" b="0" i="0" u="none" strike="noStrike" cap="none" dirty="0" smtClean="0">
                <a:solidFill>
                  <a:srgbClr val="000000"/>
                </a:solidFill>
                <a:latin typeface="Arial"/>
                <a:ea typeface="Arial"/>
                <a:cs typeface="Arial"/>
                <a:sym typeface="Arial"/>
              </a:rPr>
              <a:t>&amp; </a:t>
            </a:r>
            <a:r>
              <a:rPr lang="en-US" sz="1800" b="0" i="0" u="none" strike="noStrike" cap="none" dirty="0">
                <a:solidFill>
                  <a:srgbClr val="000000"/>
                </a:solidFill>
                <a:latin typeface="Arial"/>
                <a:ea typeface="Arial"/>
                <a:cs typeface="Arial"/>
                <a:sym typeface="Arial"/>
              </a:rPr>
              <a:t>application </a:t>
            </a:r>
            <a:r>
              <a:rPr lang="en-US" sz="1800" b="0" i="0" u="none" strike="noStrike" cap="none" dirty="0" smtClean="0">
                <a:solidFill>
                  <a:srgbClr val="000000"/>
                </a:solidFill>
                <a:latin typeface="Arial"/>
                <a:ea typeface="Arial"/>
                <a:cs typeface="Arial"/>
                <a:sym typeface="Arial"/>
              </a:rPr>
              <a:t>delivery</a:t>
            </a:r>
            <a:endParaRPr sz="1800" dirty="0"/>
          </a:p>
        </p:txBody>
      </p:sp>
    </p:spTree>
    <p:extLst>
      <p:ext uri="{BB962C8B-B14F-4D97-AF65-F5344CB8AC3E}">
        <p14:creationId xmlns:p14="http://schemas.microsoft.com/office/powerpoint/2010/main" val="19502429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3" descr="A picture containing monitor&#10;&#10;Description generated with high confidence"/>
          <p:cNvPicPr preferRelativeResize="0"/>
          <p:nvPr/>
        </p:nvPicPr>
        <p:blipFill rotWithShape="1">
          <a:blip r:embed="rId3">
            <a:alphaModFix/>
          </a:blip>
          <a:srcRect/>
          <a:stretch/>
        </p:blipFill>
        <p:spPr>
          <a:xfrm>
            <a:off x="1612387" y="2890348"/>
            <a:ext cx="6267060" cy="758281"/>
          </a:xfrm>
          <a:prstGeom prst="rect">
            <a:avLst/>
          </a:prstGeom>
          <a:noFill/>
          <a:ln>
            <a:noFill/>
          </a:ln>
        </p:spPr>
      </p:pic>
      <p:sp>
        <p:nvSpPr>
          <p:cNvPr id="93" name="Google Shape;93;p13"/>
          <p:cNvSpPr/>
          <p:nvPr/>
        </p:nvSpPr>
        <p:spPr>
          <a:xfrm rot="10800000" flipH="1">
            <a:off x="4398789" y="3509129"/>
            <a:ext cx="716064" cy="662329"/>
          </a:xfrm>
          <a:prstGeom prst="downArrow">
            <a:avLst>
              <a:gd name="adj1" fmla="val 50000"/>
              <a:gd name="adj2" fmla="val 50000"/>
            </a:avLst>
          </a:prstGeom>
          <a:gradFill>
            <a:gsLst>
              <a:gs pos="0">
                <a:srgbClr val="FFFFFF">
                  <a:alpha val="0"/>
                </a:srgbClr>
              </a:gs>
              <a:gs pos="82000">
                <a:srgbClr val="488EFF"/>
              </a:gs>
              <a:gs pos="100000">
                <a:srgbClr val="488EF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pic>
        <p:nvPicPr>
          <p:cNvPr id="94" name="Google Shape;94;p13" descr="A picture containing monitor&#10;&#10;Description generated with high confidence"/>
          <p:cNvPicPr preferRelativeResize="0"/>
          <p:nvPr/>
        </p:nvPicPr>
        <p:blipFill rotWithShape="1">
          <a:blip r:embed="rId3">
            <a:alphaModFix/>
          </a:blip>
          <a:srcRect/>
          <a:stretch/>
        </p:blipFill>
        <p:spPr>
          <a:xfrm>
            <a:off x="1637318" y="3798071"/>
            <a:ext cx="6267061" cy="758281"/>
          </a:xfrm>
          <a:prstGeom prst="rect">
            <a:avLst/>
          </a:prstGeom>
          <a:noFill/>
          <a:ln>
            <a:noFill/>
          </a:ln>
        </p:spPr>
      </p:pic>
      <p:sp>
        <p:nvSpPr>
          <p:cNvPr id="95" name="Google Shape;95;p13"/>
          <p:cNvSpPr txBox="1"/>
          <p:nvPr/>
        </p:nvSpPr>
        <p:spPr>
          <a:xfrm>
            <a:off x="3958973" y="4179242"/>
            <a:ext cx="1641633" cy="37965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67" b="0" i="0" u="none" strike="noStrike" cap="none">
                <a:solidFill>
                  <a:srgbClr val="000000"/>
                </a:solidFill>
                <a:latin typeface="Calibri"/>
                <a:ea typeface="Calibri"/>
                <a:cs typeface="Calibri"/>
                <a:sym typeface="Calibri"/>
              </a:rPr>
              <a:t>Microservices</a:t>
            </a:r>
            <a:endParaRPr/>
          </a:p>
        </p:txBody>
      </p:sp>
      <p:sp>
        <p:nvSpPr>
          <p:cNvPr id="96" name="Google Shape;96;p13"/>
          <p:cNvSpPr txBox="1"/>
          <p:nvPr/>
        </p:nvSpPr>
        <p:spPr>
          <a:xfrm>
            <a:off x="3632976" y="3237178"/>
            <a:ext cx="2251567" cy="37965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67" b="0" i="0" u="none" strike="noStrike" cap="none">
                <a:solidFill>
                  <a:srgbClr val="000000"/>
                </a:solidFill>
                <a:latin typeface="Calibri"/>
                <a:ea typeface="Calibri"/>
                <a:cs typeface="Calibri"/>
                <a:sym typeface="Calibri"/>
              </a:rPr>
              <a:t>API Mediation Layer</a:t>
            </a:r>
            <a:endParaRPr/>
          </a:p>
        </p:txBody>
      </p:sp>
      <p:sp>
        <p:nvSpPr>
          <p:cNvPr id="97" name="Google Shape;97;p13"/>
          <p:cNvSpPr/>
          <p:nvPr/>
        </p:nvSpPr>
        <p:spPr>
          <a:xfrm rot="10800000" flipH="1">
            <a:off x="2140388" y="2752811"/>
            <a:ext cx="716064" cy="662329"/>
          </a:xfrm>
          <a:prstGeom prst="downArrow">
            <a:avLst>
              <a:gd name="adj1" fmla="val 50000"/>
              <a:gd name="adj2" fmla="val 50000"/>
            </a:avLst>
          </a:prstGeom>
          <a:gradFill>
            <a:gsLst>
              <a:gs pos="0">
                <a:srgbClr val="FFFFFF">
                  <a:alpha val="0"/>
                </a:srgbClr>
              </a:gs>
              <a:gs pos="82000">
                <a:srgbClr val="488EFF"/>
              </a:gs>
              <a:gs pos="100000">
                <a:srgbClr val="488EF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98" name="Google Shape;98;p13"/>
          <p:cNvGrpSpPr/>
          <p:nvPr/>
        </p:nvGrpSpPr>
        <p:grpSpPr>
          <a:xfrm>
            <a:off x="2810064" y="3142823"/>
            <a:ext cx="228918" cy="273590"/>
            <a:chOff x="-846626" y="3111533"/>
            <a:chExt cx="247190" cy="318230"/>
          </a:xfrm>
        </p:grpSpPr>
        <p:sp>
          <p:nvSpPr>
            <p:cNvPr id="99" name="Google Shape;99;p13"/>
            <p:cNvSpPr/>
            <p:nvPr/>
          </p:nvSpPr>
          <p:spPr>
            <a:xfrm>
              <a:off x="-839646" y="3115361"/>
              <a:ext cx="237418" cy="309358"/>
            </a:xfrm>
            <a:custGeom>
              <a:avLst/>
              <a:gdLst/>
              <a:ahLst/>
              <a:cxnLst/>
              <a:rect l="l" t="t" r="r" b="b"/>
              <a:pathLst>
                <a:path w="294084" h="394097" extrusionOk="0">
                  <a:moveTo>
                    <a:pt x="0" y="0"/>
                  </a:moveTo>
                  <a:lnTo>
                    <a:pt x="294084" y="1191"/>
                  </a:lnTo>
                  <a:cubicBezTo>
                    <a:pt x="292893" y="106760"/>
                    <a:pt x="291703" y="212328"/>
                    <a:pt x="290512" y="317897"/>
                  </a:cubicBezTo>
                  <a:lnTo>
                    <a:pt x="241697" y="348853"/>
                  </a:lnTo>
                  <a:lnTo>
                    <a:pt x="215503" y="394097"/>
                  </a:lnTo>
                  <a:lnTo>
                    <a:pt x="8334" y="392906"/>
                  </a:lnTo>
                  <a:lnTo>
                    <a:pt x="0" y="379809"/>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00" name="Google Shape;100;p13"/>
            <p:cNvSpPr/>
            <p:nvPr/>
          </p:nvSpPr>
          <p:spPr>
            <a:xfrm>
              <a:off x="-667765" y="3363383"/>
              <a:ext cx="64213" cy="60424"/>
            </a:xfrm>
            <a:custGeom>
              <a:avLst/>
              <a:gdLst/>
              <a:ahLst/>
              <a:cxnLst/>
              <a:rect l="l" t="t" r="r" b="b"/>
              <a:pathLst>
                <a:path w="73818" h="71438" extrusionOk="0">
                  <a:moveTo>
                    <a:pt x="0" y="71438"/>
                  </a:moveTo>
                  <a:lnTo>
                    <a:pt x="73818" y="3572"/>
                  </a:lnTo>
                  <a:lnTo>
                    <a:pt x="0" y="0"/>
                  </a:lnTo>
                  <a:lnTo>
                    <a:pt x="0" y="71438"/>
                  </a:lnTo>
                  <a:close/>
                </a:path>
              </a:pathLst>
            </a:custGeom>
            <a:solidFill>
              <a:srgbClr val="488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01" name="Google Shape;101;p13"/>
            <p:cNvSpPr/>
            <p:nvPr/>
          </p:nvSpPr>
          <p:spPr>
            <a:xfrm>
              <a:off x="-846626" y="3111533"/>
              <a:ext cx="247190" cy="318229"/>
            </a:xfrm>
            <a:custGeom>
              <a:avLst/>
              <a:gdLst/>
              <a:ahLst/>
              <a:cxnLst/>
              <a:rect l="l" t="t" r="r" b="b"/>
              <a:pathLst>
                <a:path w="179" h="237" extrusionOk="0">
                  <a:moveTo>
                    <a:pt x="130" y="237"/>
                  </a:moveTo>
                  <a:lnTo>
                    <a:pt x="11" y="237"/>
                  </a:lnTo>
                  <a:lnTo>
                    <a:pt x="11" y="237"/>
                  </a:lnTo>
                  <a:lnTo>
                    <a:pt x="7" y="236"/>
                  </a:lnTo>
                  <a:lnTo>
                    <a:pt x="5" y="233"/>
                  </a:lnTo>
                  <a:lnTo>
                    <a:pt x="2" y="230"/>
                  </a:lnTo>
                  <a:lnTo>
                    <a:pt x="0" y="226"/>
                  </a:lnTo>
                  <a:lnTo>
                    <a:pt x="0" y="11"/>
                  </a:lnTo>
                  <a:lnTo>
                    <a:pt x="0" y="11"/>
                  </a:lnTo>
                  <a:lnTo>
                    <a:pt x="2" y="7"/>
                  </a:lnTo>
                  <a:lnTo>
                    <a:pt x="5" y="2"/>
                  </a:lnTo>
                  <a:lnTo>
                    <a:pt x="7" y="1"/>
                  </a:lnTo>
                  <a:lnTo>
                    <a:pt x="11" y="0"/>
                  </a:lnTo>
                  <a:lnTo>
                    <a:pt x="168" y="0"/>
                  </a:lnTo>
                  <a:lnTo>
                    <a:pt x="168" y="0"/>
                  </a:lnTo>
                  <a:lnTo>
                    <a:pt x="172" y="1"/>
                  </a:lnTo>
                  <a:lnTo>
                    <a:pt x="176" y="2"/>
                  </a:lnTo>
                  <a:lnTo>
                    <a:pt x="179" y="7"/>
                  </a:lnTo>
                  <a:lnTo>
                    <a:pt x="179" y="11"/>
                  </a:lnTo>
                  <a:lnTo>
                    <a:pt x="179" y="190"/>
                  </a:lnTo>
                  <a:lnTo>
                    <a:pt x="179" y="190"/>
                  </a:lnTo>
                  <a:lnTo>
                    <a:pt x="179" y="192"/>
                  </a:lnTo>
                  <a:lnTo>
                    <a:pt x="132" y="236"/>
                  </a:lnTo>
                  <a:lnTo>
                    <a:pt x="132" y="236"/>
                  </a:lnTo>
                  <a:lnTo>
                    <a:pt x="130" y="237"/>
                  </a:lnTo>
                  <a:lnTo>
                    <a:pt x="130" y="237"/>
                  </a:lnTo>
                  <a:close/>
                  <a:moveTo>
                    <a:pt x="11" y="5"/>
                  </a:moveTo>
                  <a:lnTo>
                    <a:pt x="11" y="5"/>
                  </a:lnTo>
                  <a:lnTo>
                    <a:pt x="10" y="5"/>
                  </a:lnTo>
                  <a:lnTo>
                    <a:pt x="7" y="7"/>
                  </a:lnTo>
                  <a:lnTo>
                    <a:pt x="6" y="8"/>
                  </a:lnTo>
                  <a:lnTo>
                    <a:pt x="6" y="11"/>
                  </a:lnTo>
                  <a:lnTo>
                    <a:pt x="6" y="226"/>
                  </a:lnTo>
                  <a:lnTo>
                    <a:pt x="6" y="226"/>
                  </a:lnTo>
                  <a:lnTo>
                    <a:pt x="6" y="227"/>
                  </a:lnTo>
                  <a:lnTo>
                    <a:pt x="7" y="230"/>
                  </a:lnTo>
                  <a:lnTo>
                    <a:pt x="10" y="230"/>
                  </a:lnTo>
                  <a:lnTo>
                    <a:pt x="11" y="232"/>
                  </a:lnTo>
                  <a:lnTo>
                    <a:pt x="129" y="232"/>
                  </a:lnTo>
                  <a:lnTo>
                    <a:pt x="173" y="189"/>
                  </a:lnTo>
                  <a:lnTo>
                    <a:pt x="173" y="11"/>
                  </a:lnTo>
                  <a:lnTo>
                    <a:pt x="173" y="11"/>
                  </a:lnTo>
                  <a:lnTo>
                    <a:pt x="173" y="8"/>
                  </a:lnTo>
                  <a:lnTo>
                    <a:pt x="172" y="7"/>
                  </a:lnTo>
                  <a:lnTo>
                    <a:pt x="170" y="5"/>
                  </a:lnTo>
                  <a:lnTo>
                    <a:pt x="168" y="5"/>
                  </a:lnTo>
                  <a:lnTo>
                    <a:pt x="11" y="5"/>
                  </a:lnTo>
                  <a:close/>
                </a:path>
              </a:pathLst>
            </a:custGeom>
            <a:solidFill>
              <a:srgbClr val="6167A3"/>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02" name="Google Shape;102;p13"/>
            <p:cNvSpPr/>
            <p:nvPr/>
          </p:nvSpPr>
          <p:spPr>
            <a:xfrm>
              <a:off x="-794150" y="3184041"/>
              <a:ext cx="146380" cy="6713"/>
            </a:xfrm>
            <a:custGeom>
              <a:avLst/>
              <a:gdLst/>
              <a:ahLst/>
              <a:cxnLst/>
              <a:rect l="l" t="t" r="r" b="b"/>
              <a:pathLst>
                <a:path w="106" h="5" extrusionOk="0">
                  <a:moveTo>
                    <a:pt x="103" y="5"/>
                  </a:moveTo>
                  <a:lnTo>
                    <a:pt x="2" y="5"/>
                  </a:lnTo>
                  <a:lnTo>
                    <a:pt x="2" y="5"/>
                  </a:lnTo>
                  <a:lnTo>
                    <a:pt x="1" y="4"/>
                  </a:lnTo>
                  <a:lnTo>
                    <a:pt x="0" y="2"/>
                  </a:lnTo>
                  <a:lnTo>
                    <a:pt x="0" y="2"/>
                  </a:lnTo>
                  <a:lnTo>
                    <a:pt x="1" y="0"/>
                  </a:lnTo>
                  <a:lnTo>
                    <a:pt x="2" y="0"/>
                  </a:lnTo>
                  <a:lnTo>
                    <a:pt x="103" y="0"/>
                  </a:lnTo>
                  <a:lnTo>
                    <a:pt x="103" y="0"/>
                  </a:lnTo>
                  <a:lnTo>
                    <a:pt x="105" y="0"/>
                  </a:lnTo>
                  <a:lnTo>
                    <a:pt x="106" y="2"/>
                  </a:lnTo>
                  <a:lnTo>
                    <a:pt x="106" y="2"/>
                  </a:lnTo>
                  <a:lnTo>
                    <a:pt x="105" y="4"/>
                  </a:lnTo>
                  <a:lnTo>
                    <a:pt x="103" y="5"/>
                  </a:lnTo>
                  <a:lnTo>
                    <a:pt x="103" y="5"/>
                  </a:lnTo>
                  <a:close/>
                </a:path>
              </a:pathLst>
            </a:custGeom>
            <a:solidFill>
              <a:srgbClr val="6167A3"/>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03" name="Google Shape;103;p13"/>
            <p:cNvSpPr/>
            <p:nvPr/>
          </p:nvSpPr>
          <p:spPr>
            <a:xfrm>
              <a:off x="-794150" y="3229694"/>
              <a:ext cx="146380" cy="8056"/>
            </a:xfrm>
            <a:custGeom>
              <a:avLst/>
              <a:gdLst/>
              <a:ahLst/>
              <a:cxnLst/>
              <a:rect l="l" t="t" r="r" b="b"/>
              <a:pathLst>
                <a:path w="106" h="6" extrusionOk="0">
                  <a:moveTo>
                    <a:pt x="103" y="6"/>
                  </a:moveTo>
                  <a:lnTo>
                    <a:pt x="2" y="6"/>
                  </a:lnTo>
                  <a:lnTo>
                    <a:pt x="2" y="6"/>
                  </a:lnTo>
                  <a:lnTo>
                    <a:pt x="1" y="4"/>
                  </a:lnTo>
                  <a:lnTo>
                    <a:pt x="0" y="3"/>
                  </a:lnTo>
                  <a:lnTo>
                    <a:pt x="0" y="3"/>
                  </a:lnTo>
                  <a:lnTo>
                    <a:pt x="1" y="0"/>
                  </a:lnTo>
                  <a:lnTo>
                    <a:pt x="2" y="0"/>
                  </a:lnTo>
                  <a:lnTo>
                    <a:pt x="103" y="0"/>
                  </a:lnTo>
                  <a:lnTo>
                    <a:pt x="103" y="0"/>
                  </a:lnTo>
                  <a:lnTo>
                    <a:pt x="105" y="0"/>
                  </a:lnTo>
                  <a:lnTo>
                    <a:pt x="106" y="3"/>
                  </a:lnTo>
                  <a:lnTo>
                    <a:pt x="106" y="3"/>
                  </a:lnTo>
                  <a:lnTo>
                    <a:pt x="105" y="4"/>
                  </a:lnTo>
                  <a:lnTo>
                    <a:pt x="103" y="6"/>
                  </a:lnTo>
                  <a:lnTo>
                    <a:pt x="103" y="6"/>
                  </a:lnTo>
                  <a:close/>
                </a:path>
              </a:pathLst>
            </a:custGeom>
            <a:solidFill>
              <a:srgbClr val="6167A3"/>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04" name="Google Shape;104;p13"/>
            <p:cNvSpPr/>
            <p:nvPr/>
          </p:nvSpPr>
          <p:spPr>
            <a:xfrm>
              <a:off x="-794150" y="3274005"/>
              <a:ext cx="146380" cy="8056"/>
            </a:xfrm>
            <a:custGeom>
              <a:avLst/>
              <a:gdLst/>
              <a:ahLst/>
              <a:cxnLst/>
              <a:rect l="l" t="t" r="r" b="b"/>
              <a:pathLst>
                <a:path w="106" h="6" extrusionOk="0">
                  <a:moveTo>
                    <a:pt x="103" y="6"/>
                  </a:moveTo>
                  <a:lnTo>
                    <a:pt x="2" y="6"/>
                  </a:lnTo>
                  <a:lnTo>
                    <a:pt x="2" y="6"/>
                  </a:lnTo>
                  <a:lnTo>
                    <a:pt x="1" y="6"/>
                  </a:lnTo>
                  <a:lnTo>
                    <a:pt x="0" y="3"/>
                  </a:lnTo>
                  <a:lnTo>
                    <a:pt x="0" y="3"/>
                  </a:lnTo>
                  <a:lnTo>
                    <a:pt x="1" y="2"/>
                  </a:lnTo>
                  <a:lnTo>
                    <a:pt x="2" y="0"/>
                  </a:lnTo>
                  <a:lnTo>
                    <a:pt x="103" y="0"/>
                  </a:lnTo>
                  <a:lnTo>
                    <a:pt x="103" y="0"/>
                  </a:lnTo>
                  <a:lnTo>
                    <a:pt x="105" y="2"/>
                  </a:lnTo>
                  <a:lnTo>
                    <a:pt x="106" y="3"/>
                  </a:lnTo>
                  <a:lnTo>
                    <a:pt x="106" y="3"/>
                  </a:lnTo>
                  <a:lnTo>
                    <a:pt x="105" y="6"/>
                  </a:lnTo>
                  <a:lnTo>
                    <a:pt x="103" y="6"/>
                  </a:lnTo>
                  <a:lnTo>
                    <a:pt x="103" y="6"/>
                  </a:lnTo>
                  <a:close/>
                </a:path>
              </a:pathLst>
            </a:custGeom>
            <a:solidFill>
              <a:srgbClr val="6167A3"/>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05" name="Google Shape;105;p13"/>
            <p:cNvSpPr/>
            <p:nvPr/>
          </p:nvSpPr>
          <p:spPr>
            <a:xfrm>
              <a:off x="-794150" y="3321001"/>
              <a:ext cx="146380" cy="6713"/>
            </a:xfrm>
            <a:custGeom>
              <a:avLst/>
              <a:gdLst/>
              <a:ahLst/>
              <a:cxnLst/>
              <a:rect l="l" t="t" r="r" b="b"/>
              <a:pathLst>
                <a:path w="106" h="5" extrusionOk="0">
                  <a:moveTo>
                    <a:pt x="103" y="5"/>
                  </a:moveTo>
                  <a:lnTo>
                    <a:pt x="2" y="5"/>
                  </a:lnTo>
                  <a:lnTo>
                    <a:pt x="2" y="5"/>
                  </a:lnTo>
                  <a:lnTo>
                    <a:pt x="1" y="5"/>
                  </a:lnTo>
                  <a:lnTo>
                    <a:pt x="0" y="2"/>
                  </a:lnTo>
                  <a:lnTo>
                    <a:pt x="0" y="2"/>
                  </a:lnTo>
                  <a:lnTo>
                    <a:pt x="1" y="1"/>
                  </a:lnTo>
                  <a:lnTo>
                    <a:pt x="2" y="0"/>
                  </a:lnTo>
                  <a:lnTo>
                    <a:pt x="103" y="0"/>
                  </a:lnTo>
                  <a:lnTo>
                    <a:pt x="103" y="0"/>
                  </a:lnTo>
                  <a:lnTo>
                    <a:pt x="105" y="1"/>
                  </a:lnTo>
                  <a:lnTo>
                    <a:pt x="106" y="2"/>
                  </a:lnTo>
                  <a:lnTo>
                    <a:pt x="106" y="2"/>
                  </a:lnTo>
                  <a:lnTo>
                    <a:pt x="105" y="5"/>
                  </a:lnTo>
                  <a:lnTo>
                    <a:pt x="103" y="5"/>
                  </a:lnTo>
                  <a:lnTo>
                    <a:pt x="103" y="5"/>
                  </a:lnTo>
                  <a:close/>
                </a:path>
              </a:pathLst>
            </a:custGeom>
            <a:solidFill>
              <a:srgbClr val="6167A3"/>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06" name="Google Shape;106;p13"/>
            <p:cNvSpPr/>
            <p:nvPr/>
          </p:nvSpPr>
          <p:spPr>
            <a:xfrm>
              <a:off x="-674008" y="3362626"/>
              <a:ext cx="71809" cy="67137"/>
            </a:xfrm>
            <a:custGeom>
              <a:avLst/>
              <a:gdLst/>
              <a:ahLst/>
              <a:cxnLst/>
              <a:rect l="l" t="t" r="r" b="b"/>
              <a:pathLst>
                <a:path w="52" h="50" extrusionOk="0">
                  <a:moveTo>
                    <a:pt x="2" y="50"/>
                  </a:moveTo>
                  <a:lnTo>
                    <a:pt x="2" y="50"/>
                  </a:lnTo>
                  <a:lnTo>
                    <a:pt x="1" y="49"/>
                  </a:lnTo>
                  <a:lnTo>
                    <a:pt x="0" y="47"/>
                  </a:lnTo>
                  <a:lnTo>
                    <a:pt x="0" y="11"/>
                  </a:lnTo>
                  <a:lnTo>
                    <a:pt x="0" y="11"/>
                  </a:lnTo>
                  <a:lnTo>
                    <a:pt x="1" y="7"/>
                  </a:lnTo>
                  <a:lnTo>
                    <a:pt x="2" y="3"/>
                  </a:lnTo>
                  <a:lnTo>
                    <a:pt x="7" y="2"/>
                  </a:lnTo>
                  <a:lnTo>
                    <a:pt x="11" y="0"/>
                  </a:lnTo>
                  <a:lnTo>
                    <a:pt x="49" y="0"/>
                  </a:lnTo>
                  <a:lnTo>
                    <a:pt x="49" y="0"/>
                  </a:lnTo>
                  <a:lnTo>
                    <a:pt x="52" y="2"/>
                  </a:lnTo>
                  <a:lnTo>
                    <a:pt x="52" y="3"/>
                  </a:lnTo>
                  <a:lnTo>
                    <a:pt x="52" y="3"/>
                  </a:lnTo>
                  <a:lnTo>
                    <a:pt x="52" y="5"/>
                  </a:lnTo>
                  <a:lnTo>
                    <a:pt x="49" y="6"/>
                  </a:lnTo>
                  <a:lnTo>
                    <a:pt x="11" y="6"/>
                  </a:lnTo>
                  <a:lnTo>
                    <a:pt x="11" y="6"/>
                  </a:lnTo>
                  <a:lnTo>
                    <a:pt x="7" y="7"/>
                  </a:lnTo>
                  <a:lnTo>
                    <a:pt x="5" y="11"/>
                  </a:lnTo>
                  <a:lnTo>
                    <a:pt x="5" y="47"/>
                  </a:lnTo>
                  <a:lnTo>
                    <a:pt x="5" y="47"/>
                  </a:lnTo>
                  <a:lnTo>
                    <a:pt x="5" y="49"/>
                  </a:lnTo>
                  <a:lnTo>
                    <a:pt x="2" y="50"/>
                  </a:lnTo>
                  <a:lnTo>
                    <a:pt x="2" y="50"/>
                  </a:lnTo>
                  <a:close/>
                </a:path>
              </a:pathLst>
            </a:custGeom>
            <a:solidFill>
              <a:srgbClr val="616870"/>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grpSp>
        <p:nvGrpSpPr>
          <p:cNvPr id="107" name="Google Shape;107;p13"/>
          <p:cNvGrpSpPr/>
          <p:nvPr/>
        </p:nvGrpSpPr>
        <p:grpSpPr>
          <a:xfrm>
            <a:off x="3416796" y="3011773"/>
            <a:ext cx="356200" cy="313252"/>
            <a:chOff x="4050949" y="3250091"/>
            <a:chExt cx="380244" cy="339435"/>
          </a:xfrm>
        </p:grpSpPr>
        <p:sp>
          <p:nvSpPr>
            <p:cNvPr id="108" name="Google Shape;108;p13"/>
            <p:cNvSpPr/>
            <p:nvPr/>
          </p:nvSpPr>
          <p:spPr>
            <a:xfrm>
              <a:off x="4050949" y="3250091"/>
              <a:ext cx="243723" cy="237872"/>
            </a:xfrm>
            <a:custGeom>
              <a:avLst/>
              <a:gdLst/>
              <a:ahLst/>
              <a:cxnLst/>
              <a:rect l="l" t="t" r="r" b="b"/>
              <a:pathLst>
                <a:path w="266" h="267" extrusionOk="0">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09" name="Google Shape;109;p13"/>
            <p:cNvSpPr/>
            <p:nvPr/>
          </p:nvSpPr>
          <p:spPr>
            <a:xfrm>
              <a:off x="4132495" y="3328491"/>
              <a:ext cx="80630" cy="79291"/>
            </a:xfrm>
            <a:custGeom>
              <a:avLst/>
              <a:gdLst/>
              <a:ahLst/>
              <a:cxnLst/>
              <a:rect l="l" t="t" r="r" b="b"/>
              <a:pathLst>
                <a:path w="88" h="89" extrusionOk="0">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10" name="Google Shape;110;p13"/>
            <p:cNvSpPr/>
            <p:nvPr/>
          </p:nvSpPr>
          <p:spPr>
            <a:xfrm>
              <a:off x="4264435" y="3427381"/>
              <a:ext cx="166758" cy="162145"/>
            </a:xfrm>
            <a:custGeom>
              <a:avLst/>
              <a:gdLst/>
              <a:ahLst/>
              <a:cxnLst/>
              <a:rect l="l" t="t" r="r" b="b"/>
              <a:pathLst>
                <a:path w="182" h="182" extrusionOk="0">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11" name="Google Shape;111;p13"/>
            <p:cNvSpPr/>
            <p:nvPr/>
          </p:nvSpPr>
          <p:spPr>
            <a:xfrm>
              <a:off x="4319410" y="3481727"/>
              <a:ext cx="55892" cy="54346"/>
            </a:xfrm>
            <a:custGeom>
              <a:avLst/>
              <a:gdLst/>
              <a:ahLst/>
              <a:cxnLst/>
              <a:rect l="l" t="t" r="r" b="b"/>
              <a:pathLst>
                <a:path w="61" h="61" extrusionOk="0">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sp>
        <p:nvSpPr>
          <p:cNvPr id="112" name="Google Shape;112;p13"/>
          <p:cNvSpPr txBox="1"/>
          <p:nvPr/>
        </p:nvSpPr>
        <p:spPr>
          <a:xfrm>
            <a:off x="5928845" y="2388468"/>
            <a:ext cx="2497557" cy="37965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67" b="0" i="0" u="none" strike="noStrike" cap="none">
                <a:solidFill>
                  <a:srgbClr val="000000"/>
                </a:solidFill>
                <a:latin typeface="Calibri"/>
                <a:ea typeface="Calibri"/>
                <a:cs typeface="Calibri"/>
                <a:sym typeface="Calibri"/>
              </a:rPr>
              <a:t>Application Framework</a:t>
            </a:r>
            <a:endParaRPr/>
          </a:p>
        </p:txBody>
      </p:sp>
      <p:sp>
        <p:nvSpPr>
          <p:cNvPr id="113" name="Google Shape;113;p13"/>
          <p:cNvSpPr txBox="1"/>
          <p:nvPr/>
        </p:nvSpPr>
        <p:spPr>
          <a:xfrm>
            <a:off x="893989" y="2388468"/>
            <a:ext cx="2140112" cy="37965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67" b="0" i="0" u="none" strike="noStrike" cap="none">
                <a:solidFill>
                  <a:srgbClr val="000000"/>
                </a:solidFill>
                <a:latin typeface="Calibri"/>
                <a:ea typeface="Calibri"/>
                <a:cs typeface="Calibri"/>
                <a:sym typeface="Calibri"/>
              </a:rPr>
              <a:t>CLI:  build | deploy</a:t>
            </a:r>
            <a:endParaRPr/>
          </a:p>
        </p:txBody>
      </p:sp>
      <p:sp>
        <p:nvSpPr>
          <p:cNvPr id="114" name="Google Shape;114;p13"/>
          <p:cNvSpPr/>
          <p:nvPr/>
        </p:nvSpPr>
        <p:spPr>
          <a:xfrm rot="10800000" flipH="1">
            <a:off x="6655942" y="2752811"/>
            <a:ext cx="716064" cy="662329"/>
          </a:xfrm>
          <a:prstGeom prst="downArrow">
            <a:avLst>
              <a:gd name="adj1" fmla="val 50000"/>
              <a:gd name="adj2" fmla="val 50000"/>
            </a:avLst>
          </a:prstGeom>
          <a:gradFill>
            <a:gsLst>
              <a:gs pos="0">
                <a:srgbClr val="FFFFFF">
                  <a:alpha val="0"/>
                </a:srgbClr>
              </a:gs>
              <a:gs pos="82000">
                <a:srgbClr val="488EFF"/>
              </a:gs>
              <a:gs pos="100000">
                <a:srgbClr val="488EF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15" name="Google Shape;115;p13"/>
          <p:cNvGrpSpPr/>
          <p:nvPr/>
        </p:nvGrpSpPr>
        <p:grpSpPr>
          <a:xfrm>
            <a:off x="4567898" y="2926817"/>
            <a:ext cx="233267" cy="343245"/>
            <a:chOff x="-2259087" y="3053918"/>
            <a:chExt cx="233267" cy="343245"/>
          </a:xfrm>
        </p:grpSpPr>
        <p:sp>
          <p:nvSpPr>
            <p:cNvPr id="116" name="Google Shape;116;p13"/>
            <p:cNvSpPr/>
            <p:nvPr/>
          </p:nvSpPr>
          <p:spPr>
            <a:xfrm>
              <a:off x="-2254421" y="3211176"/>
              <a:ext cx="223936" cy="181451"/>
            </a:xfrm>
            <a:custGeom>
              <a:avLst/>
              <a:gdLst/>
              <a:ahLst/>
              <a:cxnLst/>
              <a:rect l="l" t="t" r="r" b="b"/>
              <a:pathLst>
                <a:path w="144" h="120" extrusionOk="0">
                  <a:moveTo>
                    <a:pt x="126" y="0"/>
                  </a:moveTo>
                  <a:lnTo>
                    <a:pt x="18" y="0"/>
                  </a:lnTo>
                  <a:lnTo>
                    <a:pt x="18" y="0"/>
                  </a:lnTo>
                  <a:lnTo>
                    <a:pt x="11" y="1"/>
                  </a:lnTo>
                  <a:lnTo>
                    <a:pt x="4" y="5"/>
                  </a:lnTo>
                  <a:lnTo>
                    <a:pt x="1" y="11"/>
                  </a:lnTo>
                  <a:lnTo>
                    <a:pt x="0" y="16"/>
                  </a:lnTo>
                  <a:lnTo>
                    <a:pt x="0" y="103"/>
                  </a:lnTo>
                  <a:lnTo>
                    <a:pt x="0" y="103"/>
                  </a:lnTo>
                  <a:lnTo>
                    <a:pt x="1" y="109"/>
                  </a:lnTo>
                  <a:lnTo>
                    <a:pt x="4" y="114"/>
                  </a:lnTo>
                  <a:lnTo>
                    <a:pt x="11" y="119"/>
                  </a:lnTo>
                  <a:lnTo>
                    <a:pt x="18" y="120"/>
                  </a:lnTo>
                  <a:lnTo>
                    <a:pt x="126" y="120"/>
                  </a:lnTo>
                  <a:lnTo>
                    <a:pt x="126" y="120"/>
                  </a:lnTo>
                  <a:lnTo>
                    <a:pt x="133" y="119"/>
                  </a:lnTo>
                  <a:lnTo>
                    <a:pt x="138" y="114"/>
                  </a:lnTo>
                  <a:lnTo>
                    <a:pt x="142" y="109"/>
                  </a:lnTo>
                  <a:lnTo>
                    <a:pt x="144" y="103"/>
                  </a:lnTo>
                  <a:lnTo>
                    <a:pt x="144" y="16"/>
                  </a:lnTo>
                  <a:lnTo>
                    <a:pt x="144" y="16"/>
                  </a:lnTo>
                  <a:lnTo>
                    <a:pt x="142" y="11"/>
                  </a:lnTo>
                  <a:lnTo>
                    <a:pt x="138" y="5"/>
                  </a:lnTo>
                  <a:lnTo>
                    <a:pt x="133" y="1"/>
                  </a:lnTo>
                  <a:lnTo>
                    <a:pt x="126" y="0"/>
                  </a:lnTo>
                  <a:lnTo>
                    <a:pt x="126" y="0"/>
                  </a:lnTo>
                  <a:close/>
                </a:path>
              </a:pathLst>
            </a:custGeom>
            <a:solidFill>
              <a:srgbClr val="488EFF"/>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17" name="Google Shape;117;p13"/>
            <p:cNvSpPr/>
            <p:nvPr/>
          </p:nvSpPr>
          <p:spPr>
            <a:xfrm>
              <a:off x="-2259087" y="3206639"/>
              <a:ext cx="233267" cy="190524"/>
            </a:xfrm>
            <a:custGeom>
              <a:avLst/>
              <a:gdLst/>
              <a:ahLst/>
              <a:cxnLst/>
              <a:rect l="l" t="t" r="r" b="b"/>
              <a:pathLst>
                <a:path w="150" h="126" extrusionOk="0">
                  <a:moveTo>
                    <a:pt x="129" y="126"/>
                  </a:moveTo>
                  <a:lnTo>
                    <a:pt x="21" y="126"/>
                  </a:lnTo>
                  <a:lnTo>
                    <a:pt x="21" y="126"/>
                  </a:lnTo>
                  <a:lnTo>
                    <a:pt x="13" y="124"/>
                  </a:lnTo>
                  <a:lnTo>
                    <a:pt x="6" y="120"/>
                  </a:lnTo>
                  <a:lnTo>
                    <a:pt x="2" y="113"/>
                  </a:lnTo>
                  <a:lnTo>
                    <a:pt x="0" y="109"/>
                  </a:lnTo>
                  <a:lnTo>
                    <a:pt x="0" y="106"/>
                  </a:lnTo>
                  <a:lnTo>
                    <a:pt x="0" y="19"/>
                  </a:lnTo>
                  <a:lnTo>
                    <a:pt x="0" y="19"/>
                  </a:lnTo>
                  <a:lnTo>
                    <a:pt x="0" y="17"/>
                  </a:lnTo>
                  <a:lnTo>
                    <a:pt x="2" y="12"/>
                  </a:lnTo>
                  <a:lnTo>
                    <a:pt x="6" y="6"/>
                  </a:lnTo>
                  <a:lnTo>
                    <a:pt x="13" y="1"/>
                  </a:lnTo>
                  <a:lnTo>
                    <a:pt x="21" y="0"/>
                  </a:lnTo>
                  <a:lnTo>
                    <a:pt x="129" y="0"/>
                  </a:lnTo>
                  <a:lnTo>
                    <a:pt x="129" y="0"/>
                  </a:lnTo>
                  <a:lnTo>
                    <a:pt x="137" y="1"/>
                  </a:lnTo>
                  <a:lnTo>
                    <a:pt x="144" y="6"/>
                  </a:lnTo>
                  <a:lnTo>
                    <a:pt x="148" y="12"/>
                  </a:lnTo>
                  <a:lnTo>
                    <a:pt x="150" y="17"/>
                  </a:lnTo>
                  <a:lnTo>
                    <a:pt x="150" y="19"/>
                  </a:lnTo>
                  <a:lnTo>
                    <a:pt x="150" y="106"/>
                  </a:lnTo>
                  <a:lnTo>
                    <a:pt x="150" y="106"/>
                  </a:lnTo>
                  <a:lnTo>
                    <a:pt x="150" y="109"/>
                  </a:lnTo>
                  <a:lnTo>
                    <a:pt x="148" y="113"/>
                  </a:lnTo>
                  <a:lnTo>
                    <a:pt x="144" y="120"/>
                  </a:lnTo>
                  <a:lnTo>
                    <a:pt x="137" y="124"/>
                  </a:lnTo>
                  <a:lnTo>
                    <a:pt x="129" y="126"/>
                  </a:lnTo>
                  <a:lnTo>
                    <a:pt x="129" y="126"/>
                  </a:lnTo>
                  <a:close/>
                  <a:moveTo>
                    <a:pt x="21" y="6"/>
                  </a:moveTo>
                  <a:lnTo>
                    <a:pt x="21" y="6"/>
                  </a:lnTo>
                  <a:lnTo>
                    <a:pt x="16" y="7"/>
                  </a:lnTo>
                  <a:lnTo>
                    <a:pt x="10" y="10"/>
                  </a:lnTo>
                  <a:lnTo>
                    <a:pt x="6" y="14"/>
                  </a:lnTo>
                  <a:lnTo>
                    <a:pt x="6" y="19"/>
                  </a:lnTo>
                  <a:lnTo>
                    <a:pt x="6" y="106"/>
                  </a:lnTo>
                  <a:lnTo>
                    <a:pt x="6" y="106"/>
                  </a:lnTo>
                  <a:lnTo>
                    <a:pt x="6" y="112"/>
                  </a:lnTo>
                  <a:lnTo>
                    <a:pt x="10" y="116"/>
                  </a:lnTo>
                  <a:lnTo>
                    <a:pt x="16" y="119"/>
                  </a:lnTo>
                  <a:lnTo>
                    <a:pt x="21" y="120"/>
                  </a:lnTo>
                  <a:lnTo>
                    <a:pt x="129" y="120"/>
                  </a:lnTo>
                  <a:lnTo>
                    <a:pt x="129" y="120"/>
                  </a:lnTo>
                  <a:lnTo>
                    <a:pt x="134" y="119"/>
                  </a:lnTo>
                  <a:lnTo>
                    <a:pt x="140" y="116"/>
                  </a:lnTo>
                  <a:lnTo>
                    <a:pt x="143" y="112"/>
                  </a:lnTo>
                  <a:lnTo>
                    <a:pt x="144" y="106"/>
                  </a:lnTo>
                  <a:lnTo>
                    <a:pt x="144" y="19"/>
                  </a:lnTo>
                  <a:lnTo>
                    <a:pt x="144" y="19"/>
                  </a:lnTo>
                  <a:lnTo>
                    <a:pt x="143" y="14"/>
                  </a:lnTo>
                  <a:lnTo>
                    <a:pt x="140" y="10"/>
                  </a:lnTo>
                  <a:lnTo>
                    <a:pt x="134" y="7"/>
                  </a:lnTo>
                  <a:lnTo>
                    <a:pt x="129" y="6"/>
                  </a:lnTo>
                  <a:lnTo>
                    <a:pt x="21" y="6"/>
                  </a:lnTo>
                  <a:close/>
                </a:path>
              </a:pathLst>
            </a:custGeom>
            <a:solidFill>
              <a:srgbClr val="616870"/>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18" name="Google Shape;118;p13"/>
            <p:cNvSpPr/>
            <p:nvPr/>
          </p:nvSpPr>
          <p:spPr>
            <a:xfrm>
              <a:off x="-2172001" y="3265611"/>
              <a:ext cx="52874" cy="77117"/>
            </a:xfrm>
            <a:custGeom>
              <a:avLst/>
              <a:gdLst/>
              <a:ahLst/>
              <a:cxnLst/>
              <a:rect l="l" t="t" r="r" b="b"/>
              <a:pathLst>
                <a:path w="34" h="51" extrusionOk="0">
                  <a:moveTo>
                    <a:pt x="34" y="51"/>
                  </a:moveTo>
                  <a:lnTo>
                    <a:pt x="24" y="22"/>
                  </a:lnTo>
                  <a:lnTo>
                    <a:pt x="24" y="22"/>
                  </a:lnTo>
                  <a:lnTo>
                    <a:pt x="29" y="18"/>
                  </a:lnTo>
                  <a:lnTo>
                    <a:pt x="30" y="15"/>
                  </a:lnTo>
                  <a:lnTo>
                    <a:pt x="31" y="12"/>
                  </a:lnTo>
                  <a:lnTo>
                    <a:pt x="31" y="12"/>
                  </a:lnTo>
                  <a:lnTo>
                    <a:pt x="30" y="7"/>
                  </a:lnTo>
                  <a:lnTo>
                    <a:pt x="27" y="2"/>
                  </a:lnTo>
                  <a:lnTo>
                    <a:pt x="23" y="0"/>
                  </a:lnTo>
                  <a:lnTo>
                    <a:pt x="18" y="0"/>
                  </a:lnTo>
                  <a:lnTo>
                    <a:pt x="18" y="0"/>
                  </a:lnTo>
                  <a:lnTo>
                    <a:pt x="12" y="0"/>
                  </a:lnTo>
                  <a:lnTo>
                    <a:pt x="8" y="2"/>
                  </a:lnTo>
                  <a:lnTo>
                    <a:pt x="5" y="7"/>
                  </a:lnTo>
                  <a:lnTo>
                    <a:pt x="4" y="12"/>
                  </a:lnTo>
                  <a:lnTo>
                    <a:pt x="4" y="12"/>
                  </a:lnTo>
                  <a:lnTo>
                    <a:pt x="4" y="15"/>
                  </a:lnTo>
                  <a:lnTo>
                    <a:pt x="5" y="18"/>
                  </a:lnTo>
                  <a:lnTo>
                    <a:pt x="9" y="22"/>
                  </a:lnTo>
                  <a:lnTo>
                    <a:pt x="0" y="51"/>
                  </a:lnTo>
                  <a:lnTo>
                    <a:pt x="34" y="51"/>
                  </a:lnTo>
                  <a:close/>
                </a:path>
              </a:pathLst>
            </a:custGeom>
            <a:solidFill>
              <a:srgbClr val="EBEFF2"/>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19" name="Google Shape;119;p13"/>
            <p:cNvSpPr/>
            <p:nvPr/>
          </p:nvSpPr>
          <p:spPr>
            <a:xfrm>
              <a:off x="-2176666" y="3261074"/>
              <a:ext cx="62205" cy="86190"/>
            </a:xfrm>
            <a:custGeom>
              <a:avLst/>
              <a:gdLst/>
              <a:ahLst/>
              <a:cxnLst/>
              <a:rect l="l" t="t" r="r" b="b"/>
              <a:pathLst>
                <a:path w="40" h="57" extrusionOk="0">
                  <a:moveTo>
                    <a:pt x="37" y="57"/>
                  </a:moveTo>
                  <a:lnTo>
                    <a:pt x="3" y="57"/>
                  </a:lnTo>
                  <a:lnTo>
                    <a:pt x="3" y="57"/>
                  </a:lnTo>
                  <a:lnTo>
                    <a:pt x="1" y="55"/>
                  </a:lnTo>
                  <a:lnTo>
                    <a:pt x="1" y="55"/>
                  </a:lnTo>
                  <a:lnTo>
                    <a:pt x="0" y="54"/>
                  </a:lnTo>
                  <a:lnTo>
                    <a:pt x="10" y="26"/>
                  </a:lnTo>
                  <a:lnTo>
                    <a:pt x="10" y="26"/>
                  </a:lnTo>
                  <a:lnTo>
                    <a:pt x="5" y="21"/>
                  </a:lnTo>
                  <a:lnTo>
                    <a:pt x="4" y="15"/>
                  </a:lnTo>
                  <a:lnTo>
                    <a:pt x="4" y="15"/>
                  </a:lnTo>
                  <a:lnTo>
                    <a:pt x="5" y="8"/>
                  </a:lnTo>
                  <a:lnTo>
                    <a:pt x="8" y="4"/>
                  </a:lnTo>
                  <a:lnTo>
                    <a:pt x="14" y="1"/>
                  </a:lnTo>
                  <a:lnTo>
                    <a:pt x="21" y="0"/>
                  </a:lnTo>
                  <a:lnTo>
                    <a:pt x="21" y="0"/>
                  </a:lnTo>
                  <a:lnTo>
                    <a:pt x="26" y="1"/>
                  </a:lnTo>
                  <a:lnTo>
                    <a:pt x="32" y="4"/>
                  </a:lnTo>
                  <a:lnTo>
                    <a:pt x="36" y="8"/>
                  </a:lnTo>
                  <a:lnTo>
                    <a:pt x="37" y="15"/>
                  </a:lnTo>
                  <a:lnTo>
                    <a:pt x="37" y="15"/>
                  </a:lnTo>
                  <a:lnTo>
                    <a:pt x="34" y="21"/>
                  </a:lnTo>
                  <a:lnTo>
                    <a:pt x="30" y="26"/>
                  </a:lnTo>
                  <a:lnTo>
                    <a:pt x="40" y="54"/>
                  </a:lnTo>
                  <a:lnTo>
                    <a:pt x="40" y="54"/>
                  </a:lnTo>
                  <a:lnTo>
                    <a:pt x="40" y="55"/>
                  </a:lnTo>
                  <a:lnTo>
                    <a:pt x="40" y="55"/>
                  </a:lnTo>
                  <a:lnTo>
                    <a:pt x="37" y="57"/>
                  </a:lnTo>
                  <a:lnTo>
                    <a:pt x="37" y="57"/>
                  </a:lnTo>
                  <a:close/>
                  <a:moveTo>
                    <a:pt x="7" y="51"/>
                  </a:moveTo>
                  <a:lnTo>
                    <a:pt x="33" y="51"/>
                  </a:lnTo>
                  <a:lnTo>
                    <a:pt x="25" y="26"/>
                  </a:lnTo>
                  <a:lnTo>
                    <a:pt x="25" y="26"/>
                  </a:lnTo>
                  <a:lnTo>
                    <a:pt x="25" y="23"/>
                  </a:lnTo>
                  <a:lnTo>
                    <a:pt x="26" y="22"/>
                  </a:lnTo>
                  <a:lnTo>
                    <a:pt x="26" y="22"/>
                  </a:lnTo>
                  <a:lnTo>
                    <a:pt x="30" y="19"/>
                  </a:lnTo>
                  <a:lnTo>
                    <a:pt x="32" y="15"/>
                  </a:lnTo>
                  <a:lnTo>
                    <a:pt x="32" y="15"/>
                  </a:lnTo>
                  <a:lnTo>
                    <a:pt x="30" y="11"/>
                  </a:lnTo>
                  <a:lnTo>
                    <a:pt x="27" y="8"/>
                  </a:lnTo>
                  <a:lnTo>
                    <a:pt x="25" y="5"/>
                  </a:lnTo>
                  <a:lnTo>
                    <a:pt x="21" y="5"/>
                  </a:lnTo>
                  <a:lnTo>
                    <a:pt x="21" y="5"/>
                  </a:lnTo>
                  <a:lnTo>
                    <a:pt x="16" y="5"/>
                  </a:lnTo>
                  <a:lnTo>
                    <a:pt x="12" y="8"/>
                  </a:lnTo>
                  <a:lnTo>
                    <a:pt x="10" y="11"/>
                  </a:lnTo>
                  <a:lnTo>
                    <a:pt x="10" y="15"/>
                  </a:lnTo>
                  <a:lnTo>
                    <a:pt x="10" y="15"/>
                  </a:lnTo>
                  <a:lnTo>
                    <a:pt x="11" y="19"/>
                  </a:lnTo>
                  <a:lnTo>
                    <a:pt x="14" y="22"/>
                  </a:lnTo>
                  <a:lnTo>
                    <a:pt x="14" y="22"/>
                  </a:lnTo>
                  <a:lnTo>
                    <a:pt x="15" y="23"/>
                  </a:lnTo>
                  <a:lnTo>
                    <a:pt x="15" y="26"/>
                  </a:lnTo>
                  <a:lnTo>
                    <a:pt x="7" y="51"/>
                  </a:lnTo>
                  <a:close/>
                </a:path>
              </a:pathLst>
            </a:custGeom>
            <a:solidFill>
              <a:srgbClr val="616870"/>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20" name="Google Shape;120;p13"/>
            <p:cNvSpPr/>
            <p:nvPr/>
          </p:nvSpPr>
          <p:spPr>
            <a:xfrm>
              <a:off x="-2224875" y="3058454"/>
              <a:ext cx="157067" cy="152722"/>
            </a:xfrm>
            <a:custGeom>
              <a:avLst/>
              <a:gdLst/>
              <a:ahLst/>
              <a:cxnLst/>
              <a:rect l="l" t="t" r="r" b="b"/>
              <a:pathLst>
                <a:path w="101" h="101" extrusionOk="0">
                  <a:moveTo>
                    <a:pt x="82" y="101"/>
                  </a:moveTo>
                  <a:lnTo>
                    <a:pt x="82" y="53"/>
                  </a:lnTo>
                  <a:lnTo>
                    <a:pt x="82" y="53"/>
                  </a:lnTo>
                  <a:lnTo>
                    <a:pt x="81" y="46"/>
                  </a:lnTo>
                  <a:lnTo>
                    <a:pt x="79" y="40"/>
                  </a:lnTo>
                  <a:lnTo>
                    <a:pt x="76" y="35"/>
                  </a:lnTo>
                  <a:lnTo>
                    <a:pt x="72" y="30"/>
                  </a:lnTo>
                  <a:lnTo>
                    <a:pt x="68" y="26"/>
                  </a:lnTo>
                  <a:lnTo>
                    <a:pt x="63" y="24"/>
                  </a:lnTo>
                  <a:lnTo>
                    <a:pt x="57" y="22"/>
                  </a:lnTo>
                  <a:lnTo>
                    <a:pt x="50" y="22"/>
                  </a:lnTo>
                  <a:lnTo>
                    <a:pt x="50" y="22"/>
                  </a:lnTo>
                  <a:lnTo>
                    <a:pt x="45" y="22"/>
                  </a:lnTo>
                  <a:lnTo>
                    <a:pt x="39" y="24"/>
                  </a:lnTo>
                  <a:lnTo>
                    <a:pt x="34" y="26"/>
                  </a:lnTo>
                  <a:lnTo>
                    <a:pt x="29" y="30"/>
                  </a:lnTo>
                  <a:lnTo>
                    <a:pt x="25" y="35"/>
                  </a:lnTo>
                  <a:lnTo>
                    <a:pt x="23" y="40"/>
                  </a:lnTo>
                  <a:lnTo>
                    <a:pt x="20" y="46"/>
                  </a:lnTo>
                  <a:lnTo>
                    <a:pt x="20" y="53"/>
                  </a:lnTo>
                  <a:lnTo>
                    <a:pt x="20" y="101"/>
                  </a:lnTo>
                  <a:lnTo>
                    <a:pt x="0" y="101"/>
                  </a:lnTo>
                  <a:lnTo>
                    <a:pt x="0" y="50"/>
                  </a:lnTo>
                  <a:lnTo>
                    <a:pt x="0" y="50"/>
                  </a:lnTo>
                  <a:lnTo>
                    <a:pt x="2" y="40"/>
                  </a:lnTo>
                  <a:lnTo>
                    <a:pt x="5" y="30"/>
                  </a:lnTo>
                  <a:lnTo>
                    <a:pt x="9" y="22"/>
                  </a:lnTo>
                  <a:lnTo>
                    <a:pt x="16" y="14"/>
                  </a:lnTo>
                  <a:lnTo>
                    <a:pt x="23" y="8"/>
                  </a:lnTo>
                  <a:lnTo>
                    <a:pt x="31" y="4"/>
                  </a:lnTo>
                  <a:lnTo>
                    <a:pt x="41" y="0"/>
                  </a:lnTo>
                  <a:lnTo>
                    <a:pt x="50" y="0"/>
                  </a:lnTo>
                  <a:lnTo>
                    <a:pt x="50" y="0"/>
                  </a:lnTo>
                  <a:lnTo>
                    <a:pt x="61" y="0"/>
                  </a:lnTo>
                  <a:lnTo>
                    <a:pt x="70" y="4"/>
                  </a:lnTo>
                  <a:lnTo>
                    <a:pt x="79" y="8"/>
                  </a:lnTo>
                  <a:lnTo>
                    <a:pt x="86" y="14"/>
                  </a:lnTo>
                  <a:lnTo>
                    <a:pt x="92" y="22"/>
                  </a:lnTo>
                  <a:lnTo>
                    <a:pt x="97" y="30"/>
                  </a:lnTo>
                  <a:lnTo>
                    <a:pt x="100" y="40"/>
                  </a:lnTo>
                  <a:lnTo>
                    <a:pt x="101" y="50"/>
                  </a:lnTo>
                  <a:lnTo>
                    <a:pt x="101" y="101"/>
                  </a:lnTo>
                  <a:lnTo>
                    <a:pt x="82" y="101"/>
                  </a:lnTo>
                  <a:close/>
                </a:path>
              </a:pathLst>
            </a:custGeom>
            <a:solidFill>
              <a:srgbClr val="EBEFF2"/>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21" name="Google Shape;121;p13"/>
            <p:cNvSpPr/>
            <p:nvPr/>
          </p:nvSpPr>
          <p:spPr>
            <a:xfrm>
              <a:off x="-2227985" y="3053918"/>
              <a:ext cx="164842" cy="161795"/>
            </a:xfrm>
            <a:custGeom>
              <a:avLst/>
              <a:gdLst/>
              <a:ahLst/>
              <a:cxnLst/>
              <a:rect l="l" t="t" r="r" b="b"/>
              <a:pathLst>
                <a:path w="106" h="107" extrusionOk="0">
                  <a:moveTo>
                    <a:pt x="103" y="107"/>
                  </a:moveTo>
                  <a:lnTo>
                    <a:pt x="84" y="107"/>
                  </a:lnTo>
                  <a:lnTo>
                    <a:pt x="84" y="107"/>
                  </a:lnTo>
                  <a:lnTo>
                    <a:pt x="81" y="107"/>
                  </a:lnTo>
                  <a:lnTo>
                    <a:pt x="81" y="104"/>
                  </a:lnTo>
                  <a:lnTo>
                    <a:pt x="81" y="56"/>
                  </a:lnTo>
                  <a:lnTo>
                    <a:pt x="81" y="56"/>
                  </a:lnTo>
                  <a:lnTo>
                    <a:pt x="80" y="50"/>
                  </a:lnTo>
                  <a:lnTo>
                    <a:pt x="78" y="44"/>
                  </a:lnTo>
                  <a:lnTo>
                    <a:pt x="76" y="40"/>
                  </a:lnTo>
                  <a:lnTo>
                    <a:pt x="73" y="36"/>
                  </a:lnTo>
                  <a:lnTo>
                    <a:pt x="69" y="32"/>
                  </a:lnTo>
                  <a:lnTo>
                    <a:pt x="63" y="29"/>
                  </a:lnTo>
                  <a:lnTo>
                    <a:pt x="58" y="28"/>
                  </a:lnTo>
                  <a:lnTo>
                    <a:pt x="52" y="28"/>
                  </a:lnTo>
                  <a:lnTo>
                    <a:pt x="52" y="28"/>
                  </a:lnTo>
                  <a:lnTo>
                    <a:pt x="47" y="28"/>
                  </a:lnTo>
                  <a:lnTo>
                    <a:pt x="41" y="29"/>
                  </a:lnTo>
                  <a:lnTo>
                    <a:pt x="37" y="32"/>
                  </a:lnTo>
                  <a:lnTo>
                    <a:pt x="33" y="36"/>
                  </a:lnTo>
                  <a:lnTo>
                    <a:pt x="29" y="40"/>
                  </a:lnTo>
                  <a:lnTo>
                    <a:pt x="27" y="44"/>
                  </a:lnTo>
                  <a:lnTo>
                    <a:pt x="25" y="50"/>
                  </a:lnTo>
                  <a:lnTo>
                    <a:pt x="25" y="56"/>
                  </a:lnTo>
                  <a:lnTo>
                    <a:pt x="25" y="104"/>
                  </a:lnTo>
                  <a:lnTo>
                    <a:pt x="25" y="104"/>
                  </a:lnTo>
                  <a:lnTo>
                    <a:pt x="23" y="107"/>
                  </a:lnTo>
                  <a:lnTo>
                    <a:pt x="22" y="107"/>
                  </a:lnTo>
                  <a:lnTo>
                    <a:pt x="2" y="107"/>
                  </a:lnTo>
                  <a:lnTo>
                    <a:pt x="2" y="107"/>
                  </a:lnTo>
                  <a:lnTo>
                    <a:pt x="1" y="107"/>
                  </a:lnTo>
                  <a:lnTo>
                    <a:pt x="0" y="104"/>
                  </a:lnTo>
                  <a:lnTo>
                    <a:pt x="0" y="53"/>
                  </a:lnTo>
                  <a:lnTo>
                    <a:pt x="0" y="53"/>
                  </a:lnTo>
                  <a:lnTo>
                    <a:pt x="1" y="42"/>
                  </a:lnTo>
                  <a:lnTo>
                    <a:pt x="4" y="32"/>
                  </a:lnTo>
                  <a:lnTo>
                    <a:pt x="9" y="24"/>
                  </a:lnTo>
                  <a:lnTo>
                    <a:pt x="15" y="15"/>
                  </a:lnTo>
                  <a:lnTo>
                    <a:pt x="23" y="9"/>
                  </a:lnTo>
                  <a:lnTo>
                    <a:pt x="31" y="4"/>
                  </a:lnTo>
                  <a:lnTo>
                    <a:pt x="43" y="2"/>
                  </a:lnTo>
                  <a:lnTo>
                    <a:pt x="52" y="0"/>
                  </a:lnTo>
                  <a:lnTo>
                    <a:pt x="52" y="0"/>
                  </a:lnTo>
                  <a:lnTo>
                    <a:pt x="63" y="2"/>
                  </a:lnTo>
                  <a:lnTo>
                    <a:pt x="73" y="4"/>
                  </a:lnTo>
                  <a:lnTo>
                    <a:pt x="83" y="9"/>
                  </a:lnTo>
                  <a:lnTo>
                    <a:pt x="89" y="15"/>
                  </a:lnTo>
                  <a:lnTo>
                    <a:pt x="96" y="24"/>
                  </a:lnTo>
                  <a:lnTo>
                    <a:pt x="102" y="32"/>
                  </a:lnTo>
                  <a:lnTo>
                    <a:pt x="105" y="42"/>
                  </a:lnTo>
                  <a:lnTo>
                    <a:pt x="106" y="53"/>
                  </a:lnTo>
                  <a:lnTo>
                    <a:pt x="106" y="104"/>
                  </a:lnTo>
                  <a:lnTo>
                    <a:pt x="106" y="104"/>
                  </a:lnTo>
                  <a:lnTo>
                    <a:pt x="105" y="107"/>
                  </a:lnTo>
                  <a:lnTo>
                    <a:pt x="103" y="107"/>
                  </a:lnTo>
                  <a:lnTo>
                    <a:pt x="103" y="107"/>
                  </a:lnTo>
                  <a:close/>
                  <a:moveTo>
                    <a:pt x="87" y="101"/>
                  </a:moveTo>
                  <a:lnTo>
                    <a:pt x="101" y="101"/>
                  </a:lnTo>
                  <a:lnTo>
                    <a:pt x="101" y="53"/>
                  </a:lnTo>
                  <a:lnTo>
                    <a:pt x="101" y="53"/>
                  </a:lnTo>
                  <a:lnTo>
                    <a:pt x="99" y="43"/>
                  </a:lnTo>
                  <a:lnTo>
                    <a:pt x="96" y="35"/>
                  </a:lnTo>
                  <a:lnTo>
                    <a:pt x="92" y="27"/>
                  </a:lnTo>
                  <a:lnTo>
                    <a:pt x="87" y="20"/>
                  </a:lnTo>
                  <a:lnTo>
                    <a:pt x="80" y="14"/>
                  </a:lnTo>
                  <a:lnTo>
                    <a:pt x="72" y="9"/>
                  </a:lnTo>
                  <a:lnTo>
                    <a:pt x="62" y="6"/>
                  </a:lnTo>
                  <a:lnTo>
                    <a:pt x="52" y="6"/>
                  </a:lnTo>
                  <a:lnTo>
                    <a:pt x="52" y="6"/>
                  </a:lnTo>
                  <a:lnTo>
                    <a:pt x="43" y="6"/>
                  </a:lnTo>
                  <a:lnTo>
                    <a:pt x="34" y="9"/>
                  </a:lnTo>
                  <a:lnTo>
                    <a:pt x="26" y="14"/>
                  </a:lnTo>
                  <a:lnTo>
                    <a:pt x="19" y="20"/>
                  </a:lnTo>
                  <a:lnTo>
                    <a:pt x="14" y="27"/>
                  </a:lnTo>
                  <a:lnTo>
                    <a:pt x="9" y="35"/>
                  </a:lnTo>
                  <a:lnTo>
                    <a:pt x="7" y="43"/>
                  </a:lnTo>
                  <a:lnTo>
                    <a:pt x="5" y="53"/>
                  </a:lnTo>
                  <a:lnTo>
                    <a:pt x="5" y="101"/>
                  </a:lnTo>
                  <a:lnTo>
                    <a:pt x="19" y="101"/>
                  </a:lnTo>
                  <a:lnTo>
                    <a:pt x="19" y="56"/>
                  </a:lnTo>
                  <a:lnTo>
                    <a:pt x="19" y="56"/>
                  </a:lnTo>
                  <a:lnTo>
                    <a:pt x="20" y="49"/>
                  </a:lnTo>
                  <a:lnTo>
                    <a:pt x="22" y="42"/>
                  </a:lnTo>
                  <a:lnTo>
                    <a:pt x="25" y="36"/>
                  </a:lnTo>
                  <a:lnTo>
                    <a:pt x="29" y="32"/>
                  </a:lnTo>
                  <a:lnTo>
                    <a:pt x="34" y="28"/>
                  </a:lnTo>
                  <a:lnTo>
                    <a:pt x="40" y="25"/>
                  </a:lnTo>
                  <a:lnTo>
                    <a:pt x="45" y="22"/>
                  </a:lnTo>
                  <a:lnTo>
                    <a:pt x="52" y="22"/>
                  </a:lnTo>
                  <a:lnTo>
                    <a:pt x="52" y="22"/>
                  </a:lnTo>
                  <a:lnTo>
                    <a:pt x="59" y="22"/>
                  </a:lnTo>
                  <a:lnTo>
                    <a:pt x="66" y="25"/>
                  </a:lnTo>
                  <a:lnTo>
                    <a:pt x="72" y="28"/>
                  </a:lnTo>
                  <a:lnTo>
                    <a:pt x="76" y="32"/>
                  </a:lnTo>
                  <a:lnTo>
                    <a:pt x="80" y="36"/>
                  </a:lnTo>
                  <a:lnTo>
                    <a:pt x="84" y="42"/>
                  </a:lnTo>
                  <a:lnTo>
                    <a:pt x="85" y="49"/>
                  </a:lnTo>
                  <a:lnTo>
                    <a:pt x="87" y="56"/>
                  </a:lnTo>
                  <a:lnTo>
                    <a:pt x="87" y="101"/>
                  </a:lnTo>
                  <a:close/>
                </a:path>
              </a:pathLst>
            </a:custGeom>
            <a:solidFill>
              <a:srgbClr val="616870"/>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grpSp>
        <p:nvGrpSpPr>
          <p:cNvPr id="122" name="Google Shape;122;p13"/>
          <p:cNvGrpSpPr/>
          <p:nvPr/>
        </p:nvGrpSpPr>
        <p:grpSpPr>
          <a:xfrm>
            <a:off x="6290539" y="3011402"/>
            <a:ext cx="287971" cy="360455"/>
            <a:chOff x="5962743" y="3250091"/>
            <a:chExt cx="287971" cy="360455"/>
          </a:xfrm>
        </p:grpSpPr>
        <p:sp>
          <p:nvSpPr>
            <p:cNvPr id="123" name="Google Shape;123;p13"/>
            <p:cNvSpPr/>
            <p:nvPr/>
          </p:nvSpPr>
          <p:spPr>
            <a:xfrm>
              <a:off x="5963906" y="3383656"/>
              <a:ext cx="231981" cy="220116"/>
            </a:xfrm>
            <a:custGeom>
              <a:avLst/>
              <a:gdLst/>
              <a:ahLst/>
              <a:cxnLst/>
              <a:rect l="l" t="t" r="r" b="b"/>
              <a:pathLst>
                <a:path w="246459" h="240506" extrusionOk="0">
                  <a:moveTo>
                    <a:pt x="161925" y="240506"/>
                  </a:moveTo>
                  <a:lnTo>
                    <a:pt x="0" y="188119"/>
                  </a:lnTo>
                  <a:lnTo>
                    <a:pt x="8334" y="0"/>
                  </a:lnTo>
                  <a:lnTo>
                    <a:pt x="236934" y="69056"/>
                  </a:lnTo>
                  <a:lnTo>
                    <a:pt x="246459" y="198834"/>
                  </a:lnTo>
                  <a:lnTo>
                    <a:pt x="161925" y="24050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24" name="Google Shape;124;p13"/>
            <p:cNvSpPr/>
            <p:nvPr/>
          </p:nvSpPr>
          <p:spPr>
            <a:xfrm>
              <a:off x="5962743" y="3250091"/>
              <a:ext cx="287971" cy="360455"/>
            </a:xfrm>
            <a:custGeom>
              <a:avLst/>
              <a:gdLst/>
              <a:ahLst/>
              <a:cxnLst/>
              <a:rect l="l" t="t" r="r" b="b"/>
              <a:pathLst>
                <a:path w="5896" h="7589" extrusionOk="0">
                  <a:moveTo>
                    <a:pt x="2651" y="153"/>
                  </a:moveTo>
                  <a:lnTo>
                    <a:pt x="1591" y="1799"/>
                  </a:lnTo>
                  <a:lnTo>
                    <a:pt x="1443" y="1704"/>
                  </a:lnTo>
                  <a:lnTo>
                    <a:pt x="2503" y="58"/>
                  </a:lnTo>
                  <a:lnTo>
                    <a:pt x="2651" y="153"/>
                  </a:lnTo>
                  <a:close/>
                  <a:moveTo>
                    <a:pt x="1591" y="1799"/>
                  </a:moveTo>
                  <a:lnTo>
                    <a:pt x="1578" y="1820"/>
                  </a:lnTo>
                  <a:lnTo>
                    <a:pt x="1556" y="1831"/>
                  </a:lnTo>
                  <a:lnTo>
                    <a:pt x="1517" y="1752"/>
                  </a:lnTo>
                  <a:lnTo>
                    <a:pt x="1591" y="1799"/>
                  </a:lnTo>
                  <a:close/>
                  <a:moveTo>
                    <a:pt x="1556" y="1831"/>
                  </a:moveTo>
                  <a:lnTo>
                    <a:pt x="238" y="2489"/>
                  </a:lnTo>
                  <a:lnTo>
                    <a:pt x="160" y="2331"/>
                  </a:lnTo>
                  <a:lnTo>
                    <a:pt x="1477" y="1673"/>
                  </a:lnTo>
                  <a:lnTo>
                    <a:pt x="1556" y="1831"/>
                  </a:lnTo>
                  <a:close/>
                  <a:moveTo>
                    <a:pt x="112" y="2408"/>
                  </a:moveTo>
                  <a:lnTo>
                    <a:pt x="113" y="2355"/>
                  </a:lnTo>
                  <a:lnTo>
                    <a:pt x="160" y="2331"/>
                  </a:lnTo>
                  <a:lnTo>
                    <a:pt x="200" y="2410"/>
                  </a:lnTo>
                  <a:lnTo>
                    <a:pt x="112" y="2408"/>
                  </a:lnTo>
                  <a:close/>
                  <a:moveTo>
                    <a:pt x="287" y="2412"/>
                  </a:moveTo>
                  <a:lnTo>
                    <a:pt x="178" y="6472"/>
                  </a:lnTo>
                  <a:lnTo>
                    <a:pt x="2" y="6468"/>
                  </a:lnTo>
                  <a:lnTo>
                    <a:pt x="112" y="2408"/>
                  </a:lnTo>
                  <a:lnTo>
                    <a:pt x="287" y="2412"/>
                  </a:lnTo>
                  <a:close/>
                  <a:moveTo>
                    <a:pt x="63" y="6553"/>
                  </a:moveTo>
                  <a:lnTo>
                    <a:pt x="0" y="6533"/>
                  </a:lnTo>
                  <a:lnTo>
                    <a:pt x="2" y="6468"/>
                  </a:lnTo>
                  <a:lnTo>
                    <a:pt x="89" y="6470"/>
                  </a:lnTo>
                  <a:lnTo>
                    <a:pt x="63" y="6553"/>
                  </a:lnTo>
                  <a:close/>
                  <a:moveTo>
                    <a:pt x="117" y="6386"/>
                  </a:moveTo>
                  <a:lnTo>
                    <a:pt x="3263" y="7410"/>
                  </a:lnTo>
                  <a:lnTo>
                    <a:pt x="3210" y="7578"/>
                  </a:lnTo>
                  <a:lnTo>
                    <a:pt x="63" y="6553"/>
                  </a:lnTo>
                  <a:lnTo>
                    <a:pt x="117" y="6386"/>
                  </a:lnTo>
                  <a:close/>
                  <a:moveTo>
                    <a:pt x="3277" y="7572"/>
                  </a:moveTo>
                  <a:lnTo>
                    <a:pt x="3244" y="7589"/>
                  </a:lnTo>
                  <a:lnTo>
                    <a:pt x="3210" y="7578"/>
                  </a:lnTo>
                  <a:lnTo>
                    <a:pt x="3236" y="7493"/>
                  </a:lnTo>
                  <a:lnTo>
                    <a:pt x="3277" y="7572"/>
                  </a:lnTo>
                  <a:close/>
                  <a:moveTo>
                    <a:pt x="3196" y="7415"/>
                  </a:moveTo>
                  <a:lnTo>
                    <a:pt x="4697" y="6647"/>
                  </a:lnTo>
                  <a:lnTo>
                    <a:pt x="4776" y="6804"/>
                  </a:lnTo>
                  <a:lnTo>
                    <a:pt x="3277" y="7572"/>
                  </a:lnTo>
                  <a:lnTo>
                    <a:pt x="3196" y="7415"/>
                  </a:lnTo>
                  <a:close/>
                  <a:moveTo>
                    <a:pt x="4825" y="6725"/>
                  </a:moveTo>
                  <a:lnTo>
                    <a:pt x="4826" y="6779"/>
                  </a:lnTo>
                  <a:lnTo>
                    <a:pt x="4776" y="6804"/>
                  </a:lnTo>
                  <a:lnTo>
                    <a:pt x="4737" y="6726"/>
                  </a:lnTo>
                  <a:lnTo>
                    <a:pt x="4825" y="6725"/>
                  </a:lnTo>
                  <a:close/>
                  <a:moveTo>
                    <a:pt x="4649" y="6728"/>
                  </a:moveTo>
                  <a:lnTo>
                    <a:pt x="4575" y="2923"/>
                  </a:lnTo>
                  <a:lnTo>
                    <a:pt x="4752" y="2920"/>
                  </a:lnTo>
                  <a:lnTo>
                    <a:pt x="4825" y="6725"/>
                  </a:lnTo>
                  <a:lnTo>
                    <a:pt x="4649" y="6728"/>
                  </a:lnTo>
                  <a:close/>
                  <a:moveTo>
                    <a:pt x="4575" y="2923"/>
                  </a:moveTo>
                  <a:lnTo>
                    <a:pt x="4574" y="2897"/>
                  </a:lnTo>
                  <a:lnTo>
                    <a:pt x="4590" y="2874"/>
                  </a:lnTo>
                  <a:lnTo>
                    <a:pt x="4664" y="2922"/>
                  </a:lnTo>
                  <a:lnTo>
                    <a:pt x="4575" y="2923"/>
                  </a:lnTo>
                  <a:close/>
                  <a:moveTo>
                    <a:pt x="4590" y="2874"/>
                  </a:moveTo>
                  <a:lnTo>
                    <a:pt x="5687" y="1155"/>
                  </a:lnTo>
                  <a:lnTo>
                    <a:pt x="5836" y="1251"/>
                  </a:lnTo>
                  <a:lnTo>
                    <a:pt x="4738" y="2970"/>
                  </a:lnTo>
                  <a:lnTo>
                    <a:pt x="4590" y="2874"/>
                  </a:lnTo>
                  <a:close/>
                  <a:moveTo>
                    <a:pt x="5790" y="1120"/>
                  </a:moveTo>
                  <a:lnTo>
                    <a:pt x="5896" y="1156"/>
                  </a:lnTo>
                  <a:lnTo>
                    <a:pt x="5836" y="1251"/>
                  </a:lnTo>
                  <a:lnTo>
                    <a:pt x="5762" y="1203"/>
                  </a:lnTo>
                  <a:lnTo>
                    <a:pt x="5790" y="1120"/>
                  </a:lnTo>
                  <a:close/>
                  <a:moveTo>
                    <a:pt x="5732" y="1286"/>
                  </a:moveTo>
                  <a:lnTo>
                    <a:pt x="2549" y="189"/>
                  </a:lnTo>
                  <a:lnTo>
                    <a:pt x="2607" y="22"/>
                  </a:lnTo>
                  <a:lnTo>
                    <a:pt x="5790" y="1120"/>
                  </a:lnTo>
                  <a:lnTo>
                    <a:pt x="5732" y="1286"/>
                  </a:lnTo>
                  <a:close/>
                  <a:moveTo>
                    <a:pt x="2503" y="58"/>
                  </a:moveTo>
                  <a:lnTo>
                    <a:pt x="2541" y="0"/>
                  </a:lnTo>
                  <a:lnTo>
                    <a:pt x="2607" y="22"/>
                  </a:lnTo>
                  <a:lnTo>
                    <a:pt x="2577" y="105"/>
                  </a:lnTo>
                  <a:lnTo>
                    <a:pt x="2503" y="58"/>
                  </a:lnTo>
                  <a:close/>
                </a:path>
              </a:pathLst>
            </a:custGeom>
            <a:solidFill>
              <a:srgbClr val="6167A3"/>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25" name="Google Shape;125;p13"/>
            <p:cNvSpPr/>
            <p:nvPr/>
          </p:nvSpPr>
          <p:spPr>
            <a:xfrm>
              <a:off x="5968115" y="3328451"/>
              <a:ext cx="186429" cy="87763"/>
            </a:xfrm>
            <a:custGeom>
              <a:avLst/>
              <a:gdLst/>
              <a:ahLst/>
              <a:cxnLst/>
              <a:rect l="l" t="t" r="r" b="b"/>
              <a:pathLst>
                <a:path w="3823" h="1847" extrusionOk="0">
                  <a:moveTo>
                    <a:pt x="1438" y="14"/>
                  </a:moveTo>
                  <a:lnTo>
                    <a:pt x="3717" y="902"/>
                  </a:lnTo>
                  <a:lnTo>
                    <a:pt x="3653" y="1065"/>
                  </a:lnTo>
                  <a:lnTo>
                    <a:pt x="1375" y="179"/>
                  </a:lnTo>
                  <a:lnTo>
                    <a:pt x="1438" y="14"/>
                  </a:lnTo>
                  <a:close/>
                  <a:moveTo>
                    <a:pt x="3717" y="902"/>
                  </a:moveTo>
                  <a:lnTo>
                    <a:pt x="3823" y="944"/>
                  </a:lnTo>
                  <a:lnTo>
                    <a:pt x="3755" y="1036"/>
                  </a:lnTo>
                  <a:lnTo>
                    <a:pt x="3684" y="983"/>
                  </a:lnTo>
                  <a:lnTo>
                    <a:pt x="3717" y="902"/>
                  </a:lnTo>
                  <a:close/>
                  <a:moveTo>
                    <a:pt x="3755" y="1036"/>
                  </a:moveTo>
                  <a:lnTo>
                    <a:pt x="3197" y="1794"/>
                  </a:lnTo>
                  <a:lnTo>
                    <a:pt x="3056" y="1690"/>
                  </a:lnTo>
                  <a:lnTo>
                    <a:pt x="3614" y="931"/>
                  </a:lnTo>
                  <a:lnTo>
                    <a:pt x="3755" y="1036"/>
                  </a:lnTo>
                  <a:close/>
                  <a:moveTo>
                    <a:pt x="3197" y="1794"/>
                  </a:moveTo>
                  <a:lnTo>
                    <a:pt x="3158" y="1847"/>
                  </a:lnTo>
                  <a:lnTo>
                    <a:pt x="3098" y="1826"/>
                  </a:lnTo>
                  <a:lnTo>
                    <a:pt x="3126" y="1743"/>
                  </a:lnTo>
                  <a:lnTo>
                    <a:pt x="3197" y="1794"/>
                  </a:lnTo>
                  <a:close/>
                  <a:moveTo>
                    <a:pt x="3098" y="1826"/>
                  </a:moveTo>
                  <a:lnTo>
                    <a:pt x="189" y="820"/>
                  </a:lnTo>
                  <a:lnTo>
                    <a:pt x="246" y="653"/>
                  </a:lnTo>
                  <a:lnTo>
                    <a:pt x="3155" y="1660"/>
                  </a:lnTo>
                  <a:lnTo>
                    <a:pt x="3098" y="1826"/>
                  </a:lnTo>
                  <a:close/>
                  <a:moveTo>
                    <a:pt x="189" y="820"/>
                  </a:moveTo>
                  <a:lnTo>
                    <a:pt x="0" y="754"/>
                  </a:lnTo>
                  <a:lnTo>
                    <a:pt x="176" y="660"/>
                  </a:lnTo>
                  <a:lnTo>
                    <a:pt x="218" y="737"/>
                  </a:lnTo>
                  <a:lnTo>
                    <a:pt x="189" y="820"/>
                  </a:lnTo>
                  <a:close/>
                  <a:moveTo>
                    <a:pt x="176" y="660"/>
                  </a:moveTo>
                  <a:lnTo>
                    <a:pt x="1365" y="20"/>
                  </a:lnTo>
                  <a:lnTo>
                    <a:pt x="1449" y="174"/>
                  </a:lnTo>
                  <a:lnTo>
                    <a:pt x="259" y="814"/>
                  </a:lnTo>
                  <a:lnTo>
                    <a:pt x="176" y="660"/>
                  </a:lnTo>
                  <a:close/>
                  <a:moveTo>
                    <a:pt x="1365" y="20"/>
                  </a:moveTo>
                  <a:lnTo>
                    <a:pt x="1401" y="0"/>
                  </a:lnTo>
                  <a:lnTo>
                    <a:pt x="1438" y="14"/>
                  </a:lnTo>
                  <a:lnTo>
                    <a:pt x="1407" y="97"/>
                  </a:lnTo>
                  <a:lnTo>
                    <a:pt x="1365" y="20"/>
                  </a:lnTo>
                  <a:close/>
                </a:path>
              </a:pathLst>
            </a:custGeom>
            <a:solidFill>
              <a:srgbClr val="6167A3"/>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26" name="Google Shape;126;p13"/>
            <p:cNvSpPr/>
            <p:nvPr/>
          </p:nvSpPr>
          <p:spPr>
            <a:xfrm>
              <a:off x="6116399" y="3412035"/>
              <a:ext cx="8596" cy="193810"/>
            </a:xfrm>
            <a:prstGeom prst="rect">
              <a:avLst/>
            </a:prstGeom>
            <a:solidFill>
              <a:srgbClr val="6167A3"/>
            </a:solidFill>
            <a:ln w="9525" cap="flat" cmpd="sng">
              <a:solidFill>
                <a:srgbClr val="6167A3"/>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27" name="Google Shape;127;p13"/>
            <p:cNvSpPr/>
            <p:nvPr/>
          </p:nvSpPr>
          <p:spPr>
            <a:xfrm>
              <a:off x="6116399" y="3312257"/>
              <a:ext cx="129480" cy="103957"/>
            </a:xfrm>
            <a:custGeom>
              <a:avLst/>
              <a:gdLst/>
              <a:ahLst/>
              <a:cxnLst/>
              <a:rect l="l" t="t" r="r" b="b"/>
              <a:pathLst>
                <a:path w="2774" h="2276" extrusionOk="0">
                  <a:moveTo>
                    <a:pt x="1524" y="1600"/>
                  </a:moveTo>
                  <a:lnTo>
                    <a:pt x="2476" y="136"/>
                  </a:lnTo>
                  <a:lnTo>
                    <a:pt x="2623" y="233"/>
                  </a:lnTo>
                  <a:lnTo>
                    <a:pt x="1671" y="1695"/>
                  </a:lnTo>
                  <a:lnTo>
                    <a:pt x="1524" y="1600"/>
                  </a:lnTo>
                  <a:close/>
                  <a:moveTo>
                    <a:pt x="2517" y="103"/>
                  </a:moveTo>
                  <a:lnTo>
                    <a:pt x="2774" y="0"/>
                  </a:lnTo>
                  <a:lnTo>
                    <a:pt x="2623" y="233"/>
                  </a:lnTo>
                  <a:lnTo>
                    <a:pt x="2549" y="184"/>
                  </a:lnTo>
                  <a:lnTo>
                    <a:pt x="2517" y="103"/>
                  </a:lnTo>
                  <a:close/>
                  <a:moveTo>
                    <a:pt x="2583" y="266"/>
                  </a:moveTo>
                  <a:lnTo>
                    <a:pt x="1301" y="778"/>
                  </a:lnTo>
                  <a:lnTo>
                    <a:pt x="1236" y="615"/>
                  </a:lnTo>
                  <a:lnTo>
                    <a:pt x="2517" y="103"/>
                  </a:lnTo>
                  <a:lnTo>
                    <a:pt x="2583" y="266"/>
                  </a:lnTo>
                  <a:close/>
                  <a:moveTo>
                    <a:pt x="1197" y="644"/>
                  </a:moveTo>
                  <a:lnTo>
                    <a:pt x="1213" y="624"/>
                  </a:lnTo>
                  <a:lnTo>
                    <a:pt x="1236" y="615"/>
                  </a:lnTo>
                  <a:lnTo>
                    <a:pt x="1268" y="696"/>
                  </a:lnTo>
                  <a:lnTo>
                    <a:pt x="1197" y="644"/>
                  </a:lnTo>
                  <a:close/>
                  <a:moveTo>
                    <a:pt x="1339" y="749"/>
                  </a:moveTo>
                  <a:lnTo>
                    <a:pt x="305" y="2157"/>
                  </a:lnTo>
                  <a:lnTo>
                    <a:pt x="164" y="2052"/>
                  </a:lnTo>
                  <a:lnTo>
                    <a:pt x="1197" y="644"/>
                  </a:lnTo>
                  <a:lnTo>
                    <a:pt x="1339" y="749"/>
                  </a:lnTo>
                  <a:close/>
                  <a:moveTo>
                    <a:pt x="263" y="2188"/>
                  </a:moveTo>
                  <a:lnTo>
                    <a:pt x="0" y="2276"/>
                  </a:lnTo>
                  <a:lnTo>
                    <a:pt x="164" y="2052"/>
                  </a:lnTo>
                  <a:lnTo>
                    <a:pt x="235" y="2105"/>
                  </a:lnTo>
                  <a:lnTo>
                    <a:pt x="263" y="2188"/>
                  </a:lnTo>
                  <a:close/>
                  <a:moveTo>
                    <a:pt x="207" y="2022"/>
                  </a:moveTo>
                  <a:lnTo>
                    <a:pt x="1570" y="1564"/>
                  </a:lnTo>
                  <a:lnTo>
                    <a:pt x="1626" y="1731"/>
                  </a:lnTo>
                  <a:lnTo>
                    <a:pt x="263" y="2188"/>
                  </a:lnTo>
                  <a:lnTo>
                    <a:pt x="207" y="2022"/>
                  </a:lnTo>
                  <a:close/>
                  <a:moveTo>
                    <a:pt x="1671" y="1695"/>
                  </a:moveTo>
                  <a:lnTo>
                    <a:pt x="1655" y="1721"/>
                  </a:lnTo>
                  <a:lnTo>
                    <a:pt x="1626" y="1731"/>
                  </a:lnTo>
                  <a:lnTo>
                    <a:pt x="1598" y="1648"/>
                  </a:lnTo>
                  <a:lnTo>
                    <a:pt x="1671" y="1695"/>
                  </a:lnTo>
                  <a:close/>
                </a:path>
              </a:pathLst>
            </a:custGeom>
            <a:solidFill>
              <a:srgbClr val="6167A3"/>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pic>
        <p:nvPicPr>
          <p:cNvPr id="128" name="Google Shape;128;p13"/>
          <p:cNvPicPr preferRelativeResize="0"/>
          <p:nvPr/>
        </p:nvPicPr>
        <p:blipFill rotWithShape="1">
          <a:blip r:embed="rId4">
            <a:alphaModFix/>
          </a:blip>
          <a:srcRect/>
          <a:stretch/>
        </p:blipFill>
        <p:spPr>
          <a:xfrm>
            <a:off x="6055316" y="1250781"/>
            <a:ext cx="2164016" cy="1180218"/>
          </a:xfrm>
          <a:prstGeom prst="rect">
            <a:avLst/>
          </a:prstGeom>
          <a:noFill/>
          <a:ln>
            <a:noFill/>
          </a:ln>
        </p:spPr>
      </p:pic>
      <p:sp>
        <p:nvSpPr>
          <p:cNvPr id="129" name="Google Shape;129;p13"/>
          <p:cNvSpPr/>
          <p:nvPr/>
        </p:nvSpPr>
        <p:spPr>
          <a:xfrm>
            <a:off x="214030" y="1132644"/>
            <a:ext cx="8715942" cy="3504973"/>
          </a:xfrm>
          <a:prstGeom prst="rect">
            <a:avLst/>
          </a:prstGeom>
          <a:noFill/>
          <a:ln w="28575" cap="flat" cmpd="sng">
            <a:solidFill>
              <a:srgbClr val="E5B8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130" name="Google Shape;130;p13"/>
          <p:cNvSpPr/>
          <p:nvPr/>
        </p:nvSpPr>
        <p:spPr>
          <a:xfrm rot="10800000" flipH="1">
            <a:off x="5278252" y="1144866"/>
            <a:ext cx="716064" cy="2207943"/>
          </a:xfrm>
          <a:prstGeom prst="downArrow">
            <a:avLst>
              <a:gd name="adj1" fmla="val 50000"/>
              <a:gd name="adj2" fmla="val 50000"/>
            </a:avLst>
          </a:prstGeom>
          <a:gradFill>
            <a:gsLst>
              <a:gs pos="0">
                <a:srgbClr val="FFFFFF">
                  <a:alpha val="0"/>
                </a:srgbClr>
              </a:gs>
              <a:gs pos="82000">
                <a:srgbClr val="488EFF"/>
              </a:gs>
              <a:gs pos="100000">
                <a:srgbClr val="488EF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31" name="Google Shape;131;p13"/>
          <p:cNvSpPr txBox="1"/>
          <p:nvPr/>
        </p:nvSpPr>
        <p:spPr>
          <a:xfrm>
            <a:off x="3032282" y="2388468"/>
            <a:ext cx="2086800" cy="37965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67" b="0" i="0" u="none" strike="noStrike" cap="none">
                <a:solidFill>
                  <a:srgbClr val="000000"/>
                </a:solidFill>
                <a:latin typeface="Calibri"/>
                <a:ea typeface="Calibri"/>
                <a:cs typeface="Calibri"/>
                <a:sym typeface="Calibri"/>
              </a:rPr>
              <a:t>Explorer</a:t>
            </a:r>
            <a:endParaRPr/>
          </a:p>
        </p:txBody>
      </p:sp>
      <p:sp>
        <p:nvSpPr>
          <p:cNvPr id="132" name="Google Shape;132;p13"/>
          <p:cNvSpPr/>
          <p:nvPr/>
        </p:nvSpPr>
        <p:spPr>
          <a:xfrm rot="10800000" flipH="1">
            <a:off x="3679873" y="2752811"/>
            <a:ext cx="716064" cy="662329"/>
          </a:xfrm>
          <a:prstGeom prst="downArrow">
            <a:avLst>
              <a:gd name="adj1" fmla="val 50000"/>
              <a:gd name="adj2" fmla="val 50000"/>
            </a:avLst>
          </a:prstGeom>
          <a:gradFill>
            <a:gsLst>
              <a:gs pos="0">
                <a:srgbClr val="FFFFFF">
                  <a:alpha val="0"/>
                </a:srgbClr>
              </a:gs>
              <a:gs pos="82000">
                <a:srgbClr val="488EFF"/>
              </a:gs>
              <a:gs pos="100000">
                <a:srgbClr val="488EF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133" name="Google Shape;133;p13"/>
          <p:cNvGrpSpPr/>
          <p:nvPr/>
        </p:nvGrpSpPr>
        <p:grpSpPr>
          <a:xfrm>
            <a:off x="3207799" y="1416986"/>
            <a:ext cx="1997585" cy="1024193"/>
            <a:chOff x="3834976" y="1437392"/>
            <a:chExt cx="1997585" cy="1024193"/>
          </a:xfrm>
        </p:grpSpPr>
        <p:pic>
          <p:nvPicPr>
            <p:cNvPr id="134" name="Google Shape;134;p13"/>
            <p:cNvPicPr preferRelativeResize="0"/>
            <p:nvPr/>
          </p:nvPicPr>
          <p:blipFill rotWithShape="1">
            <a:blip r:embed="rId5">
              <a:alphaModFix/>
            </a:blip>
            <a:srcRect/>
            <a:stretch/>
          </p:blipFill>
          <p:spPr>
            <a:xfrm>
              <a:off x="3834976" y="1437392"/>
              <a:ext cx="1997585" cy="988880"/>
            </a:xfrm>
            <a:prstGeom prst="rect">
              <a:avLst/>
            </a:prstGeom>
            <a:noFill/>
            <a:ln>
              <a:noFill/>
            </a:ln>
          </p:spPr>
        </p:pic>
        <p:pic>
          <p:nvPicPr>
            <p:cNvPr id="135" name="Google Shape;135;p13" descr="A close up of a logo&#10;&#10;Description automatically generated"/>
            <p:cNvPicPr preferRelativeResize="0"/>
            <p:nvPr/>
          </p:nvPicPr>
          <p:blipFill rotWithShape="1">
            <a:blip r:embed="rId6">
              <a:alphaModFix/>
            </a:blip>
            <a:srcRect/>
            <a:stretch/>
          </p:blipFill>
          <p:spPr>
            <a:xfrm>
              <a:off x="4766161" y="1710708"/>
              <a:ext cx="748217" cy="750877"/>
            </a:xfrm>
            <a:prstGeom prst="rect">
              <a:avLst/>
            </a:prstGeom>
            <a:noFill/>
            <a:ln>
              <a:noFill/>
            </a:ln>
          </p:spPr>
        </p:pic>
      </p:grpSp>
      <p:grpSp>
        <p:nvGrpSpPr>
          <p:cNvPr id="136" name="Google Shape;136;p13"/>
          <p:cNvGrpSpPr/>
          <p:nvPr/>
        </p:nvGrpSpPr>
        <p:grpSpPr>
          <a:xfrm>
            <a:off x="3594896" y="3922584"/>
            <a:ext cx="500210" cy="323681"/>
            <a:chOff x="3594896" y="3922584"/>
            <a:chExt cx="500210" cy="323681"/>
          </a:xfrm>
        </p:grpSpPr>
        <p:sp>
          <p:nvSpPr>
            <p:cNvPr id="137" name="Google Shape;137;p13"/>
            <p:cNvSpPr/>
            <p:nvPr/>
          </p:nvSpPr>
          <p:spPr>
            <a:xfrm>
              <a:off x="3594896" y="3922584"/>
              <a:ext cx="500210" cy="323681"/>
            </a:xfrm>
            <a:custGeom>
              <a:avLst/>
              <a:gdLst/>
              <a:ahLst/>
              <a:cxnLst/>
              <a:rect l="l" t="t" r="r" b="b"/>
              <a:pathLst>
                <a:path w="644" h="415" extrusionOk="0">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FFFFFF"/>
            </a:solidFill>
            <a:ln w="28575" cap="flat" cmpd="sng">
              <a:solidFill>
                <a:srgbClr val="6167A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rgbClr val="000000"/>
                </a:solidFill>
                <a:latin typeface="Calibri"/>
                <a:ea typeface="Calibri"/>
                <a:cs typeface="Calibri"/>
                <a:sym typeface="Calibri"/>
              </a:endParaRPr>
            </a:p>
          </p:txBody>
        </p:sp>
        <p:sp>
          <p:nvSpPr>
            <p:cNvPr id="138" name="Google Shape;138;p13"/>
            <p:cNvSpPr/>
            <p:nvPr/>
          </p:nvSpPr>
          <p:spPr>
            <a:xfrm>
              <a:off x="3746862" y="3998409"/>
              <a:ext cx="150724" cy="143369"/>
            </a:xfrm>
            <a:custGeom>
              <a:avLst/>
              <a:gdLst/>
              <a:ahLst/>
              <a:cxnLst/>
              <a:rect l="l" t="t" r="r" b="b"/>
              <a:pathLst>
                <a:path w="266" h="267" extrusionOk="0">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39" name="Google Shape;139;p13"/>
            <p:cNvSpPr/>
            <p:nvPr/>
          </p:nvSpPr>
          <p:spPr>
            <a:xfrm>
              <a:off x="3797292" y="4045662"/>
              <a:ext cx="49864" cy="47790"/>
            </a:xfrm>
            <a:custGeom>
              <a:avLst/>
              <a:gdLst/>
              <a:ahLst/>
              <a:cxnLst/>
              <a:rect l="l" t="t" r="r" b="b"/>
              <a:pathLst>
                <a:path w="88" h="89" extrusionOk="0">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40" name="Google Shape;140;p13"/>
            <p:cNvSpPr/>
            <p:nvPr/>
          </p:nvSpPr>
          <p:spPr>
            <a:xfrm>
              <a:off x="3878887" y="4105265"/>
              <a:ext cx="103127" cy="97727"/>
            </a:xfrm>
            <a:custGeom>
              <a:avLst/>
              <a:gdLst/>
              <a:ahLst/>
              <a:cxnLst/>
              <a:rect l="l" t="t" r="r" b="b"/>
              <a:pathLst>
                <a:path w="182" h="182" extrusionOk="0">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41" name="Google Shape;141;p13"/>
            <p:cNvSpPr/>
            <p:nvPr/>
          </p:nvSpPr>
          <p:spPr>
            <a:xfrm>
              <a:off x="3912885" y="4138020"/>
              <a:ext cx="34565" cy="32755"/>
            </a:xfrm>
            <a:custGeom>
              <a:avLst/>
              <a:gdLst/>
              <a:ahLst/>
              <a:cxnLst/>
              <a:rect l="l" t="t" r="r" b="b"/>
              <a:pathLst>
                <a:path w="61" h="61" extrusionOk="0">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grpSp>
        <p:nvGrpSpPr>
          <p:cNvPr id="142" name="Google Shape;142;p13"/>
          <p:cNvGrpSpPr/>
          <p:nvPr/>
        </p:nvGrpSpPr>
        <p:grpSpPr>
          <a:xfrm>
            <a:off x="4509776" y="3922584"/>
            <a:ext cx="500210" cy="323681"/>
            <a:chOff x="4509776" y="3922584"/>
            <a:chExt cx="500210" cy="323681"/>
          </a:xfrm>
        </p:grpSpPr>
        <p:sp>
          <p:nvSpPr>
            <p:cNvPr id="143" name="Google Shape;143;p13"/>
            <p:cNvSpPr/>
            <p:nvPr/>
          </p:nvSpPr>
          <p:spPr>
            <a:xfrm>
              <a:off x="4509776" y="3922584"/>
              <a:ext cx="500210" cy="323681"/>
            </a:xfrm>
            <a:custGeom>
              <a:avLst/>
              <a:gdLst/>
              <a:ahLst/>
              <a:cxnLst/>
              <a:rect l="l" t="t" r="r" b="b"/>
              <a:pathLst>
                <a:path w="644" h="415" extrusionOk="0">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92D050"/>
            </a:solidFill>
            <a:ln w="28575" cap="flat" cmpd="sng">
              <a:solidFill>
                <a:srgbClr val="6167A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rgbClr val="000000"/>
                </a:solidFill>
                <a:latin typeface="Calibri"/>
                <a:ea typeface="Calibri"/>
                <a:cs typeface="Calibri"/>
                <a:sym typeface="Calibri"/>
              </a:endParaRPr>
            </a:p>
          </p:txBody>
        </p:sp>
        <p:sp>
          <p:nvSpPr>
            <p:cNvPr id="144" name="Google Shape;144;p13"/>
            <p:cNvSpPr/>
            <p:nvPr/>
          </p:nvSpPr>
          <p:spPr>
            <a:xfrm>
              <a:off x="4670555" y="4002788"/>
              <a:ext cx="150724" cy="143369"/>
            </a:xfrm>
            <a:custGeom>
              <a:avLst/>
              <a:gdLst/>
              <a:ahLst/>
              <a:cxnLst/>
              <a:rect l="l" t="t" r="r" b="b"/>
              <a:pathLst>
                <a:path w="266" h="267" extrusionOk="0">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92D050"/>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45" name="Google Shape;145;p13"/>
            <p:cNvSpPr/>
            <p:nvPr/>
          </p:nvSpPr>
          <p:spPr>
            <a:xfrm>
              <a:off x="4720985" y="4050041"/>
              <a:ext cx="49864" cy="47790"/>
            </a:xfrm>
            <a:custGeom>
              <a:avLst/>
              <a:gdLst/>
              <a:ahLst/>
              <a:cxnLst/>
              <a:rect l="l" t="t" r="r" b="b"/>
              <a:pathLst>
                <a:path w="88" h="89" extrusionOk="0">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92D050"/>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46" name="Google Shape;146;p13"/>
            <p:cNvSpPr/>
            <p:nvPr/>
          </p:nvSpPr>
          <p:spPr>
            <a:xfrm>
              <a:off x="4802580" y="4109644"/>
              <a:ext cx="103127" cy="97727"/>
            </a:xfrm>
            <a:custGeom>
              <a:avLst/>
              <a:gdLst/>
              <a:ahLst/>
              <a:cxnLst/>
              <a:rect l="l" t="t" r="r" b="b"/>
              <a:pathLst>
                <a:path w="182" h="182" extrusionOk="0">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92D050"/>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47" name="Google Shape;147;p13"/>
            <p:cNvSpPr/>
            <p:nvPr/>
          </p:nvSpPr>
          <p:spPr>
            <a:xfrm>
              <a:off x="4836578" y="4142399"/>
              <a:ext cx="34565" cy="32755"/>
            </a:xfrm>
            <a:custGeom>
              <a:avLst/>
              <a:gdLst/>
              <a:ahLst/>
              <a:cxnLst/>
              <a:rect l="l" t="t" r="r" b="b"/>
              <a:pathLst>
                <a:path w="61" h="61" extrusionOk="0">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92D050"/>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grpSp>
        <p:nvGrpSpPr>
          <p:cNvPr id="148" name="Google Shape;148;p13"/>
          <p:cNvGrpSpPr/>
          <p:nvPr/>
        </p:nvGrpSpPr>
        <p:grpSpPr>
          <a:xfrm>
            <a:off x="5424656" y="3922584"/>
            <a:ext cx="500210" cy="323681"/>
            <a:chOff x="5424656" y="3922584"/>
            <a:chExt cx="500210" cy="323681"/>
          </a:xfrm>
        </p:grpSpPr>
        <p:sp>
          <p:nvSpPr>
            <p:cNvPr id="149" name="Google Shape;149;p13"/>
            <p:cNvSpPr/>
            <p:nvPr/>
          </p:nvSpPr>
          <p:spPr>
            <a:xfrm>
              <a:off x="5424656" y="3922584"/>
              <a:ext cx="500210" cy="323681"/>
            </a:xfrm>
            <a:custGeom>
              <a:avLst/>
              <a:gdLst/>
              <a:ahLst/>
              <a:cxnLst/>
              <a:rect l="l" t="t" r="r" b="b"/>
              <a:pathLst>
                <a:path w="644" h="415" extrusionOk="0">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FFFFFF"/>
            </a:solidFill>
            <a:ln w="28575" cap="flat" cmpd="sng">
              <a:solidFill>
                <a:srgbClr val="6167A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rgbClr val="000000"/>
                </a:solidFill>
                <a:latin typeface="Calibri"/>
                <a:ea typeface="Calibri"/>
                <a:cs typeface="Calibri"/>
                <a:sym typeface="Calibri"/>
              </a:endParaRPr>
            </a:p>
          </p:txBody>
        </p:sp>
        <p:sp>
          <p:nvSpPr>
            <p:cNvPr id="150" name="Google Shape;150;p13"/>
            <p:cNvSpPr/>
            <p:nvPr/>
          </p:nvSpPr>
          <p:spPr>
            <a:xfrm>
              <a:off x="5585168" y="4009493"/>
              <a:ext cx="150724" cy="143369"/>
            </a:xfrm>
            <a:custGeom>
              <a:avLst/>
              <a:gdLst/>
              <a:ahLst/>
              <a:cxnLst/>
              <a:rect l="l" t="t" r="r" b="b"/>
              <a:pathLst>
                <a:path w="266" h="267" extrusionOk="0">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51" name="Google Shape;151;p13"/>
            <p:cNvSpPr/>
            <p:nvPr/>
          </p:nvSpPr>
          <p:spPr>
            <a:xfrm>
              <a:off x="5635598" y="4056746"/>
              <a:ext cx="49864" cy="47790"/>
            </a:xfrm>
            <a:custGeom>
              <a:avLst/>
              <a:gdLst/>
              <a:ahLst/>
              <a:cxnLst/>
              <a:rect l="l" t="t" r="r" b="b"/>
              <a:pathLst>
                <a:path w="88" h="89" extrusionOk="0">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52" name="Google Shape;152;p13"/>
            <p:cNvSpPr/>
            <p:nvPr/>
          </p:nvSpPr>
          <p:spPr>
            <a:xfrm>
              <a:off x="5717193" y="4116349"/>
              <a:ext cx="103127" cy="97727"/>
            </a:xfrm>
            <a:custGeom>
              <a:avLst/>
              <a:gdLst/>
              <a:ahLst/>
              <a:cxnLst/>
              <a:rect l="l" t="t" r="r" b="b"/>
              <a:pathLst>
                <a:path w="182" h="182" extrusionOk="0">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53" name="Google Shape;153;p13"/>
            <p:cNvSpPr/>
            <p:nvPr/>
          </p:nvSpPr>
          <p:spPr>
            <a:xfrm>
              <a:off x="5751191" y="4149104"/>
              <a:ext cx="34565" cy="32755"/>
            </a:xfrm>
            <a:custGeom>
              <a:avLst/>
              <a:gdLst/>
              <a:ahLst/>
              <a:cxnLst/>
              <a:rect l="l" t="t" r="r" b="b"/>
              <a:pathLst>
                <a:path w="61" h="61" extrusionOk="0">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grpSp>
        <p:nvGrpSpPr>
          <p:cNvPr id="154" name="Google Shape;154;p13"/>
          <p:cNvGrpSpPr/>
          <p:nvPr/>
        </p:nvGrpSpPr>
        <p:grpSpPr>
          <a:xfrm>
            <a:off x="2680016" y="3922584"/>
            <a:ext cx="500210" cy="323681"/>
            <a:chOff x="2680016" y="3922584"/>
            <a:chExt cx="500210" cy="323681"/>
          </a:xfrm>
        </p:grpSpPr>
        <p:sp>
          <p:nvSpPr>
            <p:cNvPr id="155" name="Google Shape;155;p13"/>
            <p:cNvSpPr/>
            <p:nvPr/>
          </p:nvSpPr>
          <p:spPr>
            <a:xfrm>
              <a:off x="2680016" y="3922584"/>
              <a:ext cx="500210" cy="323681"/>
            </a:xfrm>
            <a:custGeom>
              <a:avLst/>
              <a:gdLst/>
              <a:ahLst/>
              <a:cxnLst/>
              <a:rect l="l" t="t" r="r" b="b"/>
              <a:pathLst>
                <a:path w="644" h="415" extrusionOk="0">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616BA3"/>
            </a:solidFill>
            <a:ln w="28575" cap="flat" cmpd="sng">
              <a:solidFill>
                <a:srgbClr val="488E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rgbClr val="000000"/>
                </a:solidFill>
                <a:latin typeface="Calibri"/>
                <a:ea typeface="Calibri"/>
                <a:cs typeface="Calibri"/>
                <a:sym typeface="Calibri"/>
              </a:endParaRPr>
            </a:p>
          </p:txBody>
        </p:sp>
        <p:sp>
          <p:nvSpPr>
            <p:cNvPr id="156" name="Google Shape;156;p13"/>
            <p:cNvSpPr/>
            <p:nvPr/>
          </p:nvSpPr>
          <p:spPr>
            <a:xfrm>
              <a:off x="2849161" y="3999256"/>
              <a:ext cx="150724" cy="143370"/>
            </a:xfrm>
            <a:custGeom>
              <a:avLst/>
              <a:gdLst/>
              <a:ahLst/>
              <a:cxnLst/>
              <a:rect l="l" t="t" r="r" b="b"/>
              <a:pathLst>
                <a:path w="266" h="267" extrusionOk="0">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57" name="Google Shape;157;p13"/>
            <p:cNvSpPr/>
            <p:nvPr/>
          </p:nvSpPr>
          <p:spPr>
            <a:xfrm>
              <a:off x="2899591" y="4046509"/>
              <a:ext cx="49864" cy="47790"/>
            </a:xfrm>
            <a:custGeom>
              <a:avLst/>
              <a:gdLst/>
              <a:ahLst/>
              <a:cxnLst/>
              <a:rect l="l" t="t" r="r" b="b"/>
              <a:pathLst>
                <a:path w="88" h="89" extrusionOk="0">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58" name="Google Shape;158;p13"/>
            <p:cNvSpPr/>
            <p:nvPr/>
          </p:nvSpPr>
          <p:spPr>
            <a:xfrm>
              <a:off x="2981186" y="4106111"/>
              <a:ext cx="103127" cy="97728"/>
            </a:xfrm>
            <a:custGeom>
              <a:avLst/>
              <a:gdLst/>
              <a:ahLst/>
              <a:cxnLst/>
              <a:rect l="l" t="t" r="r" b="b"/>
              <a:pathLst>
                <a:path w="182" h="182" extrusionOk="0">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59" name="Google Shape;159;p13"/>
            <p:cNvSpPr/>
            <p:nvPr/>
          </p:nvSpPr>
          <p:spPr>
            <a:xfrm>
              <a:off x="3015185" y="4138867"/>
              <a:ext cx="34565" cy="32755"/>
            </a:xfrm>
            <a:custGeom>
              <a:avLst/>
              <a:gdLst/>
              <a:ahLst/>
              <a:cxnLst/>
              <a:rect l="l" t="t" r="r" b="b"/>
              <a:pathLst>
                <a:path w="61" h="61" extrusionOk="0">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grpSp>
        <p:nvGrpSpPr>
          <p:cNvPr id="160" name="Google Shape;160;p13"/>
          <p:cNvGrpSpPr/>
          <p:nvPr/>
        </p:nvGrpSpPr>
        <p:grpSpPr>
          <a:xfrm>
            <a:off x="6339536" y="3922584"/>
            <a:ext cx="500210" cy="323681"/>
            <a:chOff x="6339536" y="3922584"/>
            <a:chExt cx="500210" cy="323681"/>
          </a:xfrm>
        </p:grpSpPr>
        <p:sp>
          <p:nvSpPr>
            <p:cNvPr id="161" name="Google Shape;161;p13"/>
            <p:cNvSpPr/>
            <p:nvPr/>
          </p:nvSpPr>
          <p:spPr>
            <a:xfrm>
              <a:off x="6339536" y="3922584"/>
              <a:ext cx="500210" cy="323681"/>
            </a:xfrm>
            <a:custGeom>
              <a:avLst/>
              <a:gdLst/>
              <a:ahLst/>
              <a:cxnLst/>
              <a:rect l="l" t="t" r="r" b="b"/>
              <a:pathLst>
                <a:path w="644" h="415" extrusionOk="0">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616BA3"/>
            </a:solidFill>
            <a:ln w="28575" cap="flat" cmpd="sng">
              <a:solidFill>
                <a:srgbClr val="488E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rgbClr val="000000"/>
                </a:solidFill>
                <a:latin typeface="Calibri"/>
                <a:ea typeface="Calibri"/>
                <a:cs typeface="Calibri"/>
                <a:sym typeface="Calibri"/>
              </a:endParaRPr>
            </a:p>
          </p:txBody>
        </p:sp>
        <p:sp>
          <p:nvSpPr>
            <p:cNvPr id="162" name="Google Shape;162;p13"/>
            <p:cNvSpPr/>
            <p:nvPr/>
          </p:nvSpPr>
          <p:spPr>
            <a:xfrm>
              <a:off x="6508681" y="3999256"/>
              <a:ext cx="150724" cy="143370"/>
            </a:xfrm>
            <a:custGeom>
              <a:avLst/>
              <a:gdLst/>
              <a:ahLst/>
              <a:cxnLst/>
              <a:rect l="l" t="t" r="r" b="b"/>
              <a:pathLst>
                <a:path w="266" h="267" extrusionOk="0">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63" name="Google Shape;163;p13"/>
            <p:cNvSpPr/>
            <p:nvPr/>
          </p:nvSpPr>
          <p:spPr>
            <a:xfrm>
              <a:off x="6559111" y="4046509"/>
              <a:ext cx="49864" cy="47790"/>
            </a:xfrm>
            <a:custGeom>
              <a:avLst/>
              <a:gdLst/>
              <a:ahLst/>
              <a:cxnLst/>
              <a:rect l="l" t="t" r="r" b="b"/>
              <a:pathLst>
                <a:path w="88" h="89" extrusionOk="0">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64" name="Google Shape;164;p13"/>
            <p:cNvSpPr/>
            <p:nvPr/>
          </p:nvSpPr>
          <p:spPr>
            <a:xfrm>
              <a:off x="6640706" y="4106111"/>
              <a:ext cx="103127" cy="97728"/>
            </a:xfrm>
            <a:custGeom>
              <a:avLst/>
              <a:gdLst/>
              <a:ahLst/>
              <a:cxnLst/>
              <a:rect l="l" t="t" r="r" b="b"/>
              <a:pathLst>
                <a:path w="182" h="182" extrusionOk="0">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65" name="Google Shape;165;p13"/>
            <p:cNvSpPr/>
            <p:nvPr/>
          </p:nvSpPr>
          <p:spPr>
            <a:xfrm>
              <a:off x="6674705" y="4138867"/>
              <a:ext cx="34565" cy="32755"/>
            </a:xfrm>
            <a:custGeom>
              <a:avLst/>
              <a:gdLst/>
              <a:ahLst/>
              <a:cxnLst/>
              <a:rect l="l" t="t" r="r" b="b"/>
              <a:pathLst>
                <a:path w="61" h="61" extrusionOk="0">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w="9525" cap="flat" cmpd="sng">
              <a:solidFill>
                <a:srgbClr val="6167A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grpSp>
        <p:nvGrpSpPr>
          <p:cNvPr id="166" name="Google Shape;166;p13"/>
          <p:cNvGrpSpPr/>
          <p:nvPr/>
        </p:nvGrpSpPr>
        <p:grpSpPr>
          <a:xfrm>
            <a:off x="903541" y="1401849"/>
            <a:ext cx="2114355" cy="1034950"/>
            <a:chOff x="1520250" y="1401849"/>
            <a:chExt cx="2114355" cy="1034950"/>
          </a:xfrm>
        </p:grpSpPr>
        <p:sp>
          <p:nvSpPr>
            <p:cNvPr id="167" name="Google Shape;167;p13"/>
            <p:cNvSpPr/>
            <p:nvPr/>
          </p:nvSpPr>
          <p:spPr>
            <a:xfrm>
              <a:off x="1664077" y="2109872"/>
              <a:ext cx="741205" cy="316399"/>
            </a:xfrm>
            <a:custGeom>
              <a:avLst/>
              <a:gdLst/>
              <a:ahLst/>
              <a:cxnLst/>
              <a:rect l="l" t="t" r="r" b="b"/>
              <a:pathLst>
                <a:path w="2053" h="837" extrusionOk="0">
                  <a:moveTo>
                    <a:pt x="1582" y="131"/>
                  </a:moveTo>
                  <a:lnTo>
                    <a:pt x="1582" y="131"/>
                  </a:lnTo>
                  <a:lnTo>
                    <a:pt x="1573" y="137"/>
                  </a:lnTo>
                  <a:lnTo>
                    <a:pt x="1573" y="137"/>
                  </a:lnTo>
                  <a:lnTo>
                    <a:pt x="1530" y="167"/>
                  </a:lnTo>
                  <a:lnTo>
                    <a:pt x="1516" y="176"/>
                  </a:lnTo>
                  <a:lnTo>
                    <a:pt x="1516" y="176"/>
                  </a:lnTo>
                  <a:lnTo>
                    <a:pt x="1480" y="198"/>
                  </a:lnTo>
                  <a:lnTo>
                    <a:pt x="1449" y="217"/>
                  </a:lnTo>
                  <a:lnTo>
                    <a:pt x="1449" y="217"/>
                  </a:lnTo>
                  <a:lnTo>
                    <a:pt x="1426" y="229"/>
                  </a:lnTo>
                  <a:lnTo>
                    <a:pt x="1404" y="239"/>
                  </a:lnTo>
                  <a:lnTo>
                    <a:pt x="1380" y="248"/>
                  </a:lnTo>
                  <a:lnTo>
                    <a:pt x="1357" y="257"/>
                  </a:lnTo>
                  <a:lnTo>
                    <a:pt x="1308" y="275"/>
                  </a:lnTo>
                  <a:lnTo>
                    <a:pt x="1256" y="290"/>
                  </a:lnTo>
                  <a:lnTo>
                    <a:pt x="1256" y="290"/>
                  </a:lnTo>
                  <a:lnTo>
                    <a:pt x="1224" y="298"/>
                  </a:lnTo>
                  <a:lnTo>
                    <a:pt x="1191" y="304"/>
                  </a:lnTo>
                  <a:lnTo>
                    <a:pt x="1159" y="310"/>
                  </a:lnTo>
                  <a:lnTo>
                    <a:pt x="1126" y="313"/>
                  </a:lnTo>
                  <a:lnTo>
                    <a:pt x="1094" y="315"/>
                  </a:lnTo>
                  <a:lnTo>
                    <a:pt x="1062" y="315"/>
                  </a:lnTo>
                  <a:lnTo>
                    <a:pt x="1030" y="315"/>
                  </a:lnTo>
                  <a:lnTo>
                    <a:pt x="998" y="313"/>
                  </a:lnTo>
                  <a:lnTo>
                    <a:pt x="966" y="310"/>
                  </a:lnTo>
                  <a:lnTo>
                    <a:pt x="935" y="305"/>
                  </a:lnTo>
                  <a:lnTo>
                    <a:pt x="903" y="299"/>
                  </a:lnTo>
                  <a:lnTo>
                    <a:pt x="873" y="293"/>
                  </a:lnTo>
                  <a:lnTo>
                    <a:pt x="841" y="284"/>
                  </a:lnTo>
                  <a:lnTo>
                    <a:pt x="811" y="274"/>
                  </a:lnTo>
                  <a:lnTo>
                    <a:pt x="780" y="262"/>
                  </a:lnTo>
                  <a:lnTo>
                    <a:pt x="750" y="250"/>
                  </a:lnTo>
                  <a:lnTo>
                    <a:pt x="743" y="247"/>
                  </a:lnTo>
                  <a:lnTo>
                    <a:pt x="743" y="247"/>
                  </a:lnTo>
                  <a:lnTo>
                    <a:pt x="717" y="236"/>
                  </a:lnTo>
                  <a:lnTo>
                    <a:pt x="694" y="225"/>
                  </a:lnTo>
                  <a:lnTo>
                    <a:pt x="669" y="213"/>
                  </a:lnTo>
                  <a:lnTo>
                    <a:pt x="647" y="200"/>
                  </a:lnTo>
                  <a:lnTo>
                    <a:pt x="623" y="187"/>
                  </a:lnTo>
                  <a:lnTo>
                    <a:pt x="602" y="173"/>
                  </a:lnTo>
                  <a:lnTo>
                    <a:pt x="580" y="159"/>
                  </a:lnTo>
                  <a:lnTo>
                    <a:pt x="560" y="144"/>
                  </a:lnTo>
                  <a:lnTo>
                    <a:pt x="540" y="128"/>
                  </a:lnTo>
                  <a:lnTo>
                    <a:pt x="519" y="113"/>
                  </a:lnTo>
                  <a:lnTo>
                    <a:pt x="501" y="96"/>
                  </a:lnTo>
                  <a:lnTo>
                    <a:pt x="482" y="78"/>
                  </a:lnTo>
                  <a:lnTo>
                    <a:pt x="465" y="60"/>
                  </a:lnTo>
                  <a:lnTo>
                    <a:pt x="449" y="41"/>
                  </a:lnTo>
                  <a:lnTo>
                    <a:pt x="432" y="20"/>
                  </a:lnTo>
                  <a:lnTo>
                    <a:pt x="416" y="0"/>
                  </a:lnTo>
                  <a:lnTo>
                    <a:pt x="413" y="2"/>
                  </a:lnTo>
                  <a:lnTo>
                    <a:pt x="452" y="466"/>
                  </a:lnTo>
                  <a:lnTo>
                    <a:pt x="3" y="321"/>
                  </a:lnTo>
                  <a:lnTo>
                    <a:pt x="3" y="321"/>
                  </a:lnTo>
                  <a:lnTo>
                    <a:pt x="0" y="316"/>
                  </a:lnTo>
                  <a:lnTo>
                    <a:pt x="0" y="316"/>
                  </a:lnTo>
                  <a:lnTo>
                    <a:pt x="27" y="350"/>
                  </a:lnTo>
                  <a:lnTo>
                    <a:pt x="54" y="383"/>
                  </a:lnTo>
                  <a:lnTo>
                    <a:pt x="83" y="414"/>
                  </a:lnTo>
                  <a:lnTo>
                    <a:pt x="112" y="446"/>
                  </a:lnTo>
                  <a:lnTo>
                    <a:pt x="142" y="475"/>
                  </a:lnTo>
                  <a:lnTo>
                    <a:pt x="174" y="503"/>
                  </a:lnTo>
                  <a:lnTo>
                    <a:pt x="207" y="531"/>
                  </a:lnTo>
                  <a:lnTo>
                    <a:pt x="240" y="557"/>
                  </a:lnTo>
                  <a:lnTo>
                    <a:pt x="275" y="583"/>
                  </a:lnTo>
                  <a:lnTo>
                    <a:pt x="311" y="607"/>
                  </a:lnTo>
                  <a:lnTo>
                    <a:pt x="347" y="630"/>
                  </a:lnTo>
                  <a:lnTo>
                    <a:pt x="384" y="653"/>
                  </a:lnTo>
                  <a:lnTo>
                    <a:pt x="423" y="673"/>
                  </a:lnTo>
                  <a:lnTo>
                    <a:pt x="462" y="693"/>
                  </a:lnTo>
                  <a:lnTo>
                    <a:pt x="503" y="711"/>
                  </a:lnTo>
                  <a:lnTo>
                    <a:pt x="543" y="729"/>
                  </a:lnTo>
                  <a:lnTo>
                    <a:pt x="543" y="729"/>
                  </a:lnTo>
                  <a:lnTo>
                    <a:pt x="575" y="743"/>
                  </a:lnTo>
                  <a:lnTo>
                    <a:pt x="606" y="755"/>
                  </a:lnTo>
                  <a:lnTo>
                    <a:pt x="638" y="767"/>
                  </a:lnTo>
                  <a:lnTo>
                    <a:pt x="669" y="777"/>
                  </a:lnTo>
                  <a:lnTo>
                    <a:pt x="701" y="787"/>
                  </a:lnTo>
                  <a:lnTo>
                    <a:pt x="733" y="796"/>
                  </a:lnTo>
                  <a:lnTo>
                    <a:pt x="765" y="804"/>
                  </a:lnTo>
                  <a:lnTo>
                    <a:pt x="797" y="810"/>
                  </a:lnTo>
                  <a:lnTo>
                    <a:pt x="830" y="817"/>
                  </a:lnTo>
                  <a:lnTo>
                    <a:pt x="863" y="823"/>
                  </a:lnTo>
                  <a:lnTo>
                    <a:pt x="895" y="827"/>
                  </a:lnTo>
                  <a:lnTo>
                    <a:pt x="928" y="831"/>
                  </a:lnTo>
                  <a:lnTo>
                    <a:pt x="960" y="834"/>
                  </a:lnTo>
                  <a:lnTo>
                    <a:pt x="994" y="836"/>
                  </a:lnTo>
                  <a:lnTo>
                    <a:pt x="1027" y="837"/>
                  </a:lnTo>
                  <a:lnTo>
                    <a:pt x="1061" y="837"/>
                  </a:lnTo>
                  <a:lnTo>
                    <a:pt x="1061" y="837"/>
                  </a:lnTo>
                  <a:lnTo>
                    <a:pt x="1101" y="837"/>
                  </a:lnTo>
                  <a:lnTo>
                    <a:pt x="1143" y="835"/>
                  </a:lnTo>
                  <a:lnTo>
                    <a:pt x="1184" y="832"/>
                  </a:lnTo>
                  <a:lnTo>
                    <a:pt x="1226" y="827"/>
                  </a:lnTo>
                  <a:lnTo>
                    <a:pt x="1268" y="821"/>
                  </a:lnTo>
                  <a:lnTo>
                    <a:pt x="1309" y="814"/>
                  </a:lnTo>
                  <a:lnTo>
                    <a:pt x="1351" y="805"/>
                  </a:lnTo>
                  <a:lnTo>
                    <a:pt x="1393" y="796"/>
                  </a:lnTo>
                  <a:lnTo>
                    <a:pt x="1399" y="794"/>
                  </a:lnTo>
                  <a:lnTo>
                    <a:pt x="1406" y="791"/>
                  </a:lnTo>
                  <a:lnTo>
                    <a:pt x="1406" y="791"/>
                  </a:lnTo>
                  <a:lnTo>
                    <a:pt x="1476" y="769"/>
                  </a:lnTo>
                  <a:lnTo>
                    <a:pt x="1511" y="756"/>
                  </a:lnTo>
                  <a:lnTo>
                    <a:pt x="1548" y="744"/>
                  </a:lnTo>
                  <a:lnTo>
                    <a:pt x="1584" y="729"/>
                  </a:lnTo>
                  <a:lnTo>
                    <a:pt x="1621" y="714"/>
                  </a:lnTo>
                  <a:lnTo>
                    <a:pt x="1658" y="696"/>
                  </a:lnTo>
                  <a:lnTo>
                    <a:pt x="1696" y="677"/>
                  </a:lnTo>
                  <a:lnTo>
                    <a:pt x="1700" y="674"/>
                  </a:lnTo>
                  <a:lnTo>
                    <a:pt x="1700" y="674"/>
                  </a:lnTo>
                  <a:lnTo>
                    <a:pt x="1730" y="657"/>
                  </a:lnTo>
                  <a:lnTo>
                    <a:pt x="1763" y="637"/>
                  </a:lnTo>
                  <a:lnTo>
                    <a:pt x="1797" y="616"/>
                  </a:lnTo>
                  <a:lnTo>
                    <a:pt x="1829" y="594"/>
                  </a:lnTo>
                  <a:lnTo>
                    <a:pt x="1849" y="581"/>
                  </a:lnTo>
                  <a:lnTo>
                    <a:pt x="1849" y="581"/>
                  </a:lnTo>
                  <a:lnTo>
                    <a:pt x="1896" y="548"/>
                  </a:lnTo>
                  <a:lnTo>
                    <a:pt x="1905" y="521"/>
                  </a:lnTo>
                  <a:lnTo>
                    <a:pt x="2053" y="104"/>
                  </a:lnTo>
                  <a:lnTo>
                    <a:pt x="1582" y="131"/>
                  </a:lnTo>
                  <a:close/>
                </a:path>
              </a:pathLst>
            </a:custGeom>
            <a:solidFill>
              <a:srgbClr val="488E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68" name="Google Shape;168;p13"/>
            <p:cNvSpPr/>
            <p:nvPr/>
          </p:nvSpPr>
          <p:spPr>
            <a:xfrm>
              <a:off x="1657578" y="2098153"/>
              <a:ext cx="759617" cy="336812"/>
            </a:xfrm>
            <a:custGeom>
              <a:avLst/>
              <a:gdLst/>
              <a:ahLst/>
              <a:cxnLst/>
              <a:rect l="l" t="t" r="r" b="b"/>
              <a:pathLst>
                <a:path w="2104" h="891" extrusionOk="0">
                  <a:moveTo>
                    <a:pt x="1079" y="891"/>
                  </a:moveTo>
                  <a:lnTo>
                    <a:pt x="1079" y="891"/>
                  </a:lnTo>
                  <a:lnTo>
                    <a:pt x="1079" y="891"/>
                  </a:lnTo>
                  <a:lnTo>
                    <a:pt x="1044" y="891"/>
                  </a:lnTo>
                  <a:lnTo>
                    <a:pt x="1010" y="890"/>
                  </a:lnTo>
                  <a:lnTo>
                    <a:pt x="976" y="888"/>
                  </a:lnTo>
                  <a:lnTo>
                    <a:pt x="944" y="884"/>
                  </a:lnTo>
                  <a:lnTo>
                    <a:pt x="910" y="881"/>
                  </a:lnTo>
                  <a:lnTo>
                    <a:pt x="876" y="875"/>
                  </a:lnTo>
                  <a:lnTo>
                    <a:pt x="843" y="870"/>
                  </a:lnTo>
                  <a:lnTo>
                    <a:pt x="810" y="864"/>
                  </a:lnTo>
                  <a:lnTo>
                    <a:pt x="777" y="856"/>
                  </a:lnTo>
                  <a:lnTo>
                    <a:pt x="744" y="848"/>
                  </a:lnTo>
                  <a:lnTo>
                    <a:pt x="712" y="839"/>
                  </a:lnTo>
                  <a:lnTo>
                    <a:pt x="680" y="829"/>
                  </a:lnTo>
                  <a:lnTo>
                    <a:pt x="648" y="819"/>
                  </a:lnTo>
                  <a:lnTo>
                    <a:pt x="616" y="807"/>
                  </a:lnTo>
                  <a:lnTo>
                    <a:pt x="584" y="794"/>
                  </a:lnTo>
                  <a:lnTo>
                    <a:pt x="552" y="782"/>
                  </a:lnTo>
                  <a:lnTo>
                    <a:pt x="552" y="782"/>
                  </a:lnTo>
                  <a:lnTo>
                    <a:pt x="510" y="764"/>
                  </a:lnTo>
                  <a:lnTo>
                    <a:pt x="470" y="745"/>
                  </a:lnTo>
                  <a:lnTo>
                    <a:pt x="431" y="724"/>
                  </a:lnTo>
                  <a:lnTo>
                    <a:pt x="391" y="703"/>
                  </a:lnTo>
                  <a:lnTo>
                    <a:pt x="353" y="681"/>
                  </a:lnTo>
                  <a:lnTo>
                    <a:pt x="316" y="657"/>
                  </a:lnTo>
                  <a:lnTo>
                    <a:pt x="280" y="632"/>
                  </a:lnTo>
                  <a:lnTo>
                    <a:pt x="245" y="606"/>
                  </a:lnTo>
                  <a:lnTo>
                    <a:pt x="211" y="579"/>
                  </a:lnTo>
                  <a:lnTo>
                    <a:pt x="177" y="551"/>
                  </a:lnTo>
                  <a:lnTo>
                    <a:pt x="146" y="523"/>
                  </a:lnTo>
                  <a:lnTo>
                    <a:pt x="114" y="493"/>
                  </a:lnTo>
                  <a:lnTo>
                    <a:pt x="84" y="461"/>
                  </a:lnTo>
                  <a:lnTo>
                    <a:pt x="55" y="428"/>
                  </a:lnTo>
                  <a:lnTo>
                    <a:pt x="27" y="395"/>
                  </a:lnTo>
                  <a:lnTo>
                    <a:pt x="0" y="361"/>
                  </a:lnTo>
                  <a:lnTo>
                    <a:pt x="24" y="342"/>
                  </a:lnTo>
                  <a:lnTo>
                    <a:pt x="28" y="330"/>
                  </a:lnTo>
                  <a:lnTo>
                    <a:pt x="445" y="466"/>
                  </a:lnTo>
                  <a:lnTo>
                    <a:pt x="407" y="23"/>
                  </a:lnTo>
                  <a:lnTo>
                    <a:pt x="437" y="0"/>
                  </a:lnTo>
                  <a:lnTo>
                    <a:pt x="452" y="18"/>
                  </a:lnTo>
                  <a:lnTo>
                    <a:pt x="452" y="18"/>
                  </a:lnTo>
                  <a:lnTo>
                    <a:pt x="467" y="38"/>
                  </a:lnTo>
                  <a:lnTo>
                    <a:pt x="483" y="57"/>
                  </a:lnTo>
                  <a:lnTo>
                    <a:pt x="499" y="75"/>
                  </a:lnTo>
                  <a:lnTo>
                    <a:pt x="517" y="93"/>
                  </a:lnTo>
                  <a:lnTo>
                    <a:pt x="534" y="110"/>
                  </a:lnTo>
                  <a:lnTo>
                    <a:pt x="553" y="127"/>
                  </a:lnTo>
                  <a:lnTo>
                    <a:pt x="571" y="142"/>
                  </a:lnTo>
                  <a:lnTo>
                    <a:pt x="591" y="157"/>
                  </a:lnTo>
                  <a:lnTo>
                    <a:pt x="612" y="172"/>
                  </a:lnTo>
                  <a:lnTo>
                    <a:pt x="632" y="186"/>
                  </a:lnTo>
                  <a:lnTo>
                    <a:pt x="653" y="199"/>
                  </a:lnTo>
                  <a:lnTo>
                    <a:pt x="676" y="212"/>
                  </a:lnTo>
                  <a:lnTo>
                    <a:pt x="698" y="225"/>
                  </a:lnTo>
                  <a:lnTo>
                    <a:pt x="721" y="236"/>
                  </a:lnTo>
                  <a:lnTo>
                    <a:pt x="746" y="247"/>
                  </a:lnTo>
                  <a:lnTo>
                    <a:pt x="769" y="257"/>
                  </a:lnTo>
                  <a:lnTo>
                    <a:pt x="777" y="260"/>
                  </a:lnTo>
                  <a:lnTo>
                    <a:pt x="777" y="260"/>
                  </a:lnTo>
                  <a:lnTo>
                    <a:pt x="813" y="275"/>
                  </a:lnTo>
                  <a:lnTo>
                    <a:pt x="850" y="288"/>
                  </a:lnTo>
                  <a:lnTo>
                    <a:pt x="887" y="299"/>
                  </a:lnTo>
                  <a:lnTo>
                    <a:pt x="924" y="308"/>
                  </a:lnTo>
                  <a:lnTo>
                    <a:pt x="963" y="315"/>
                  </a:lnTo>
                  <a:lnTo>
                    <a:pt x="1001" y="320"/>
                  </a:lnTo>
                  <a:lnTo>
                    <a:pt x="1039" y="324"/>
                  </a:lnTo>
                  <a:lnTo>
                    <a:pt x="1078" y="324"/>
                  </a:lnTo>
                  <a:lnTo>
                    <a:pt x="1078" y="324"/>
                  </a:lnTo>
                  <a:lnTo>
                    <a:pt x="1101" y="324"/>
                  </a:lnTo>
                  <a:lnTo>
                    <a:pt x="1125" y="323"/>
                  </a:lnTo>
                  <a:lnTo>
                    <a:pt x="1148" y="320"/>
                  </a:lnTo>
                  <a:lnTo>
                    <a:pt x="1172" y="318"/>
                  </a:lnTo>
                  <a:lnTo>
                    <a:pt x="1197" y="315"/>
                  </a:lnTo>
                  <a:lnTo>
                    <a:pt x="1220" y="310"/>
                  </a:lnTo>
                  <a:lnTo>
                    <a:pt x="1245" y="306"/>
                  </a:lnTo>
                  <a:lnTo>
                    <a:pt x="1269" y="300"/>
                  </a:lnTo>
                  <a:lnTo>
                    <a:pt x="1269" y="300"/>
                  </a:lnTo>
                  <a:lnTo>
                    <a:pt x="1317" y="284"/>
                  </a:lnTo>
                  <a:lnTo>
                    <a:pt x="1366" y="267"/>
                  </a:lnTo>
                  <a:lnTo>
                    <a:pt x="1388" y="258"/>
                  </a:lnTo>
                  <a:lnTo>
                    <a:pt x="1412" y="249"/>
                  </a:lnTo>
                  <a:lnTo>
                    <a:pt x="1433" y="239"/>
                  </a:lnTo>
                  <a:lnTo>
                    <a:pt x="1456" y="228"/>
                  </a:lnTo>
                  <a:lnTo>
                    <a:pt x="1456" y="228"/>
                  </a:lnTo>
                  <a:lnTo>
                    <a:pt x="1486" y="210"/>
                  </a:lnTo>
                  <a:lnTo>
                    <a:pt x="1522" y="187"/>
                  </a:lnTo>
                  <a:lnTo>
                    <a:pt x="1535" y="178"/>
                  </a:lnTo>
                  <a:lnTo>
                    <a:pt x="1535" y="178"/>
                  </a:lnTo>
                  <a:lnTo>
                    <a:pt x="1577" y="150"/>
                  </a:lnTo>
                  <a:lnTo>
                    <a:pt x="1577" y="150"/>
                  </a:lnTo>
                  <a:lnTo>
                    <a:pt x="1586" y="144"/>
                  </a:lnTo>
                  <a:lnTo>
                    <a:pt x="1592" y="139"/>
                  </a:lnTo>
                  <a:lnTo>
                    <a:pt x="2104" y="110"/>
                  </a:lnTo>
                  <a:lnTo>
                    <a:pt x="1933" y="594"/>
                  </a:lnTo>
                  <a:lnTo>
                    <a:pt x="1927" y="597"/>
                  </a:lnTo>
                  <a:lnTo>
                    <a:pt x="1927" y="597"/>
                  </a:lnTo>
                  <a:lnTo>
                    <a:pt x="1880" y="631"/>
                  </a:lnTo>
                  <a:lnTo>
                    <a:pt x="1861" y="644"/>
                  </a:lnTo>
                  <a:lnTo>
                    <a:pt x="1861" y="644"/>
                  </a:lnTo>
                  <a:lnTo>
                    <a:pt x="1826" y="667"/>
                  </a:lnTo>
                  <a:lnTo>
                    <a:pt x="1792" y="688"/>
                  </a:lnTo>
                  <a:lnTo>
                    <a:pt x="1759" y="708"/>
                  </a:lnTo>
                  <a:lnTo>
                    <a:pt x="1729" y="726"/>
                  </a:lnTo>
                  <a:lnTo>
                    <a:pt x="1725" y="728"/>
                  </a:lnTo>
                  <a:lnTo>
                    <a:pt x="1725" y="728"/>
                  </a:lnTo>
                  <a:lnTo>
                    <a:pt x="1686" y="747"/>
                  </a:lnTo>
                  <a:lnTo>
                    <a:pt x="1648" y="765"/>
                  </a:lnTo>
                  <a:lnTo>
                    <a:pt x="1611" y="781"/>
                  </a:lnTo>
                  <a:lnTo>
                    <a:pt x="1574" y="795"/>
                  </a:lnTo>
                  <a:lnTo>
                    <a:pt x="1538" y="809"/>
                  </a:lnTo>
                  <a:lnTo>
                    <a:pt x="1501" y="821"/>
                  </a:lnTo>
                  <a:lnTo>
                    <a:pt x="1431" y="844"/>
                  </a:lnTo>
                  <a:lnTo>
                    <a:pt x="1423" y="846"/>
                  </a:lnTo>
                  <a:lnTo>
                    <a:pt x="1416" y="848"/>
                  </a:lnTo>
                  <a:lnTo>
                    <a:pt x="1416" y="848"/>
                  </a:lnTo>
                  <a:lnTo>
                    <a:pt x="1375" y="858"/>
                  </a:lnTo>
                  <a:lnTo>
                    <a:pt x="1332" y="867"/>
                  </a:lnTo>
                  <a:lnTo>
                    <a:pt x="1290" y="874"/>
                  </a:lnTo>
                  <a:lnTo>
                    <a:pt x="1247" y="881"/>
                  </a:lnTo>
                  <a:lnTo>
                    <a:pt x="1205" y="885"/>
                  </a:lnTo>
                  <a:lnTo>
                    <a:pt x="1163" y="889"/>
                  </a:lnTo>
                  <a:lnTo>
                    <a:pt x="1120" y="891"/>
                  </a:lnTo>
                  <a:lnTo>
                    <a:pt x="1079" y="891"/>
                  </a:lnTo>
                  <a:lnTo>
                    <a:pt x="1079" y="891"/>
                  </a:lnTo>
                  <a:close/>
                  <a:moveTo>
                    <a:pt x="86" y="397"/>
                  </a:moveTo>
                  <a:lnTo>
                    <a:pt x="86" y="397"/>
                  </a:lnTo>
                  <a:lnTo>
                    <a:pt x="111" y="424"/>
                  </a:lnTo>
                  <a:lnTo>
                    <a:pt x="137" y="451"/>
                  </a:lnTo>
                  <a:lnTo>
                    <a:pt x="163" y="477"/>
                  </a:lnTo>
                  <a:lnTo>
                    <a:pt x="190" y="502"/>
                  </a:lnTo>
                  <a:lnTo>
                    <a:pt x="218" y="526"/>
                  </a:lnTo>
                  <a:lnTo>
                    <a:pt x="246" y="550"/>
                  </a:lnTo>
                  <a:lnTo>
                    <a:pt x="275" y="572"/>
                  </a:lnTo>
                  <a:lnTo>
                    <a:pt x="304" y="595"/>
                  </a:lnTo>
                  <a:lnTo>
                    <a:pt x="336" y="616"/>
                  </a:lnTo>
                  <a:lnTo>
                    <a:pt x="366" y="637"/>
                  </a:lnTo>
                  <a:lnTo>
                    <a:pt x="399" y="656"/>
                  </a:lnTo>
                  <a:lnTo>
                    <a:pt x="432" y="674"/>
                  </a:lnTo>
                  <a:lnTo>
                    <a:pt x="465" y="692"/>
                  </a:lnTo>
                  <a:lnTo>
                    <a:pt x="499" y="709"/>
                  </a:lnTo>
                  <a:lnTo>
                    <a:pt x="534" y="724"/>
                  </a:lnTo>
                  <a:lnTo>
                    <a:pt x="570" y="740"/>
                  </a:lnTo>
                  <a:lnTo>
                    <a:pt x="570" y="740"/>
                  </a:lnTo>
                  <a:lnTo>
                    <a:pt x="570" y="740"/>
                  </a:lnTo>
                  <a:lnTo>
                    <a:pt x="600" y="753"/>
                  </a:lnTo>
                  <a:lnTo>
                    <a:pt x="632" y="765"/>
                  </a:lnTo>
                  <a:lnTo>
                    <a:pt x="662" y="776"/>
                  </a:lnTo>
                  <a:lnTo>
                    <a:pt x="694" y="786"/>
                  </a:lnTo>
                  <a:lnTo>
                    <a:pt x="724" y="795"/>
                  </a:lnTo>
                  <a:lnTo>
                    <a:pt x="756" y="804"/>
                  </a:lnTo>
                  <a:lnTo>
                    <a:pt x="787" y="812"/>
                  </a:lnTo>
                  <a:lnTo>
                    <a:pt x="819" y="819"/>
                  </a:lnTo>
                  <a:lnTo>
                    <a:pt x="851" y="826"/>
                  </a:lnTo>
                  <a:lnTo>
                    <a:pt x="883" y="831"/>
                  </a:lnTo>
                  <a:lnTo>
                    <a:pt x="915" y="836"/>
                  </a:lnTo>
                  <a:lnTo>
                    <a:pt x="948" y="839"/>
                  </a:lnTo>
                  <a:lnTo>
                    <a:pt x="980" y="843"/>
                  </a:lnTo>
                  <a:lnTo>
                    <a:pt x="1012" y="845"/>
                  </a:lnTo>
                  <a:lnTo>
                    <a:pt x="1045" y="846"/>
                  </a:lnTo>
                  <a:lnTo>
                    <a:pt x="1079" y="846"/>
                  </a:lnTo>
                  <a:lnTo>
                    <a:pt x="1079" y="846"/>
                  </a:lnTo>
                  <a:lnTo>
                    <a:pt x="1119" y="846"/>
                  </a:lnTo>
                  <a:lnTo>
                    <a:pt x="1160" y="844"/>
                  </a:lnTo>
                  <a:lnTo>
                    <a:pt x="1201" y="840"/>
                  </a:lnTo>
                  <a:lnTo>
                    <a:pt x="1242" y="836"/>
                  </a:lnTo>
                  <a:lnTo>
                    <a:pt x="1282" y="830"/>
                  </a:lnTo>
                  <a:lnTo>
                    <a:pt x="1324" y="822"/>
                  </a:lnTo>
                  <a:lnTo>
                    <a:pt x="1364" y="814"/>
                  </a:lnTo>
                  <a:lnTo>
                    <a:pt x="1405" y="804"/>
                  </a:lnTo>
                  <a:lnTo>
                    <a:pt x="1411" y="803"/>
                  </a:lnTo>
                  <a:lnTo>
                    <a:pt x="1417" y="801"/>
                  </a:lnTo>
                  <a:lnTo>
                    <a:pt x="1417" y="801"/>
                  </a:lnTo>
                  <a:lnTo>
                    <a:pt x="1486" y="778"/>
                  </a:lnTo>
                  <a:lnTo>
                    <a:pt x="1521" y="767"/>
                  </a:lnTo>
                  <a:lnTo>
                    <a:pt x="1557" y="754"/>
                  </a:lnTo>
                  <a:lnTo>
                    <a:pt x="1593" y="739"/>
                  </a:lnTo>
                  <a:lnTo>
                    <a:pt x="1630" y="723"/>
                  </a:lnTo>
                  <a:lnTo>
                    <a:pt x="1666" y="706"/>
                  </a:lnTo>
                  <a:lnTo>
                    <a:pt x="1703" y="687"/>
                  </a:lnTo>
                  <a:lnTo>
                    <a:pt x="1708" y="686"/>
                  </a:lnTo>
                  <a:lnTo>
                    <a:pt x="1708" y="686"/>
                  </a:lnTo>
                  <a:lnTo>
                    <a:pt x="1736" y="669"/>
                  </a:lnTo>
                  <a:lnTo>
                    <a:pt x="1768" y="650"/>
                  </a:lnTo>
                  <a:lnTo>
                    <a:pt x="1802" y="629"/>
                  </a:lnTo>
                  <a:lnTo>
                    <a:pt x="1835" y="606"/>
                  </a:lnTo>
                  <a:lnTo>
                    <a:pt x="1855" y="594"/>
                  </a:lnTo>
                  <a:lnTo>
                    <a:pt x="1855" y="594"/>
                  </a:lnTo>
                  <a:lnTo>
                    <a:pt x="1894" y="566"/>
                  </a:lnTo>
                  <a:lnTo>
                    <a:pt x="2038" y="159"/>
                  </a:lnTo>
                  <a:lnTo>
                    <a:pt x="1607" y="184"/>
                  </a:lnTo>
                  <a:lnTo>
                    <a:pt x="1607" y="184"/>
                  </a:lnTo>
                  <a:lnTo>
                    <a:pt x="1603" y="186"/>
                  </a:lnTo>
                  <a:lnTo>
                    <a:pt x="1603" y="186"/>
                  </a:lnTo>
                  <a:lnTo>
                    <a:pt x="1560" y="216"/>
                  </a:lnTo>
                  <a:lnTo>
                    <a:pt x="1546" y="226"/>
                  </a:lnTo>
                  <a:lnTo>
                    <a:pt x="1546" y="226"/>
                  </a:lnTo>
                  <a:lnTo>
                    <a:pt x="1508" y="249"/>
                  </a:lnTo>
                  <a:lnTo>
                    <a:pt x="1477" y="267"/>
                  </a:lnTo>
                  <a:lnTo>
                    <a:pt x="1477" y="267"/>
                  </a:lnTo>
                  <a:lnTo>
                    <a:pt x="1477" y="267"/>
                  </a:lnTo>
                  <a:lnTo>
                    <a:pt x="1453" y="280"/>
                  </a:lnTo>
                  <a:lnTo>
                    <a:pt x="1430" y="290"/>
                  </a:lnTo>
                  <a:lnTo>
                    <a:pt x="1406" y="300"/>
                  </a:lnTo>
                  <a:lnTo>
                    <a:pt x="1381" y="310"/>
                  </a:lnTo>
                  <a:lnTo>
                    <a:pt x="1332" y="327"/>
                  </a:lnTo>
                  <a:lnTo>
                    <a:pt x="1281" y="343"/>
                  </a:lnTo>
                  <a:lnTo>
                    <a:pt x="1280" y="344"/>
                  </a:lnTo>
                  <a:lnTo>
                    <a:pt x="1280" y="344"/>
                  </a:lnTo>
                  <a:lnTo>
                    <a:pt x="1254" y="350"/>
                  </a:lnTo>
                  <a:lnTo>
                    <a:pt x="1229" y="355"/>
                  </a:lnTo>
                  <a:lnTo>
                    <a:pt x="1204" y="360"/>
                  </a:lnTo>
                  <a:lnTo>
                    <a:pt x="1179" y="363"/>
                  </a:lnTo>
                  <a:lnTo>
                    <a:pt x="1153" y="365"/>
                  </a:lnTo>
                  <a:lnTo>
                    <a:pt x="1127" y="368"/>
                  </a:lnTo>
                  <a:lnTo>
                    <a:pt x="1102" y="369"/>
                  </a:lnTo>
                  <a:lnTo>
                    <a:pt x="1078" y="369"/>
                  </a:lnTo>
                  <a:lnTo>
                    <a:pt x="1078" y="369"/>
                  </a:lnTo>
                  <a:lnTo>
                    <a:pt x="1037" y="368"/>
                  </a:lnTo>
                  <a:lnTo>
                    <a:pt x="997" y="365"/>
                  </a:lnTo>
                  <a:lnTo>
                    <a:pt x="956" y="360"/>
                  </a:lnTo>
                  <a:lnTo>
                    <a:pt x="915" y="352"/>
                  </a:lnTo>
                  <a:lnTo>
                    <a:pt x="876" y="343"/>
                  </a:lnTo>
                  <a:lnTo>
                    <a:pt x="837" y="330"/>
                  </a:lnTo>
                  <a:lnTo>
                    <a:pt x="797" y="317"/>
                  </a:lnTo>
                  <a:lnTo>
                    <a:pt x="759" y="301"/>
                  </a:lnTo>
                  <a:lnTo>
                    <a:pt x="752" y="299"/>
                  </a:lnTo>
                  <a:lnTo>
                    <a:pt x="752" y="299"/>
                  </a:lnTo>
                  <a:lnTo>
                    <a:pt x="710" y="280"/>
                  </a:lnTo>
                  <a:lnTo>
                    <a:pt x="668" y="260"/>
                  </a:lnTo>
                  <a:lnTo>
                    <a:pt x="629" y="237"/>
                  </a:lnTo>
                  <a:lnTo>
                    <a:pt x="591" y="212"/>
                  </a:lnTo>
                  <a:lnTo>
                    <a:pt x="555" y="186"/>
                  </a:lnTo>
                  <a:lnTo>
                    <a:pt x="522" y="158"/>
                  </a:lnTo>
                  <a:lnTo>
                    <a:pt x="489" y="129"/>
                  </a:lnTo>
                  <a:lnTo>
                    <a:pt x="459" y="96"/>
                  </a:lnTo>
                  <a:lnTo>
                    <a:pt x="496" y="530"/>
                  </a:lnTo>
                  <a:lnTo>
                    <a:pt x="86" y="397"/>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69" name="Google Shape;169;p13"/>
            <p:cNvSpPr/>
            <p:nvPr/>
          </p:nvSpPr>
          <p:spPr>
            <a:xfrm>
              <a:off x="1563348" y="1492573"/>
              <a:ext cx="325653" cy="793454"/>
            </a:xfrm>
            <a:custGeom>
              <a:avLst/>
              <a:gdLst/>
              <a:ahLst/>
              <a:cxnLst/>
              <a:rect l="l" t="t" r="r" b="b"/>
              <a:pathLst>
                <a:path w="902" h="2099" extrusionOk="0">
                  <a:moveTo>
                    <a:pt x="524" y="1041"/>
                  </a:moveTo>
                  <a:lnTo>
                    <a:pt x="524" y="1041"/>
                  </a:lnTo>
                  <a:lnTo>
                    <a:pt x="526" y="1015"/>
                  </a:lnTo>
                  <a:lnTo>
                    <a:pt x="529" y="989"/>
                  </a:lnTo>
                  <a:lnTo>
                    <a:pt x="534" y="962"/>
                  </a:lnTo>
                  <a:lnTo>
                    <a:pt x="541" y="934"/>
                  </a:lnTo>
                  <a:lnTo>
                    <a:pt x="550" y="905"/>
                  </a:lnTo>
                  <a:lnTo>
                    <a:pt x="559" y="874"/>
                  </a:lnTo>
                  <a:lnTo>
                    <a:pt x="571" y="842"/>
                  </a:lnTo>
                  <a:lnTo>
                    <a:pt x="583" y="807"/>
                  </a:lnTo>
                  <a:lnTo>
                    <a:pt x="583" y="807"/>
                  </a:lnTo>
                  <a:lnTo>
                    <a:pt x="596" y="780"/>
                  </a:lnTo>
                  <a:lnTo>
                    <a:pt x="609" y="752"/>
                  </a:lnTo>
                  <a:lnTo>
                    <a:pt x="624" y="726"/>
                  </a:lnTo>
                  <a:lnTo>
                    <a:pt x="640" y="700"/>
                  </a:lnTo>
                  <a:lnTo>
                    <a:pt x="656" y="675"/>
                  </a:lnTo>
                  <a:lnTo>
                    <a:pt x="672" y="650"/>
                  </a:lnTo>
                  <a:lnTo>
                    <a:pt x="692" y="626"/>
                  </a:lnTo>
                  <a:lnTo>
                    <a:pt x="711" y="603"/>
                  </a:lnTo>
                  <a:lnTo>
                    <a:pt x="731" y="579"/>
                  </a:lnTo>
                  <a:lnTo>
                    <a:pt x="752" y="557"/>
                  </a:lnTo>
                  <a:lnTo>
                    <a:pt x="775" y="536"/>
                  </a:lnTo>
                  <a:lnTo>
                    <a:pt x="798" y="514"/>
                  </a:lnTo>
                  <a:lnTo>
                    <a:pt x="822" y="494"/>
                  </a:lnTo>
                  <a:lnTo>
                    <a:pt x="848" y="474"/>
                  </a:lnTo>
                  <a:lnTo>
                    <a:pt x="875" y="453"/>
                  </a:lnTo>
                  <a:lnTo>
                    <a:pt x="902" y="434"/>
                  </a:lnTo>
                  <a:lnTo>
                    <a:pt x="902" y="434"/>
                  </a:lnTo>
                  <a:lnTo>
                    <a:pt x="901" y="435"/>
                  </a:lnTo>
                  <a:lnTo>
                    <a:pt x="429" y="432"/>
                  </a:lnTo>
                  <a:lnTo>
                    <a:pt x="615" y="1"/>
                  </a:lnTo>
                  <a:lnTo>
                    <a:pt x="614" y="0"/>
                  </a:lnTo>
                  <a:lnTo>
                    <a:pt x="614" y="0"/>
                  </a:lnTo>
                  <a:lnTo>
                    <a:pt x="570" y="29"/>
                  </a:lnTo>
                  <a:lnTo>
                    <a:pt x="528" y="61"/>
                  </a:lnTo>
                  <a:lnTo>
                    <a:pt x="488" y="93"/>
                  </a:lnTo>
                  <a:lnTo>
                    <a:pt x="448" y="127"/>
                  </a:lnTo>
                  <a:lnTo>
                    <a:pt x="411" y="161"/>
                  </a:lnTo>
                  <a:lnTo>
                    <a:pt x="375" y="197"/>
                  </a:lnTo>
                  <a:lnTo>
                    <a:pt x="340" y="233"/>
                  </a:lnTo>
                  <a:lnTo>
                    <a:pt x="308" y="270"/>
                  </a:lnTo>
                  <a:lnTo>
                    <a:pt x="276" y="309"/>
                  </a:lnTo>
                  <a:lnTo>
                    <a:pt x="247" y="349"/>
                  </a:lnTo>
                  <a:lnTo>
                    <a:pt x="219" y="389"/>
                  </a:lnTo>
                  <a:lnTo>
                    <a:pt x="192" y="431"/>
                  </a:lnTo>
                  <a:lnTo>
                    <a:pt x="167" y="473"/>
                  </a:lnTo>
                  <a:lnTo>
                    <a:pt x="144" y="516"/>
                  </a:lnTo>
                  <a:lnTo>
                    <a:pt x="122" y="561"/>
                  </a:lnTo>
                  <a:lnTo>
                    <a:pt x="102" y="606"/>
                  </a:lnTo>
                  <a:lnTo>
                    <a:pt x="100" y="611"/>
                  </a:lnTo>
                  <a:lnTo>
                    <a:pt x="100" y="611"/>
                  </a:lnTo>
                  <a:lnTo>
                    <a:pt x="85" y="649"/>
                  </a:lnTo>
                  <a:lnTo>
                    <a:pt x="69" y="692"/>
                  </a:lnTo>
                  <a:lnTo>
                    <a:pt x="55" y="739"/>
                  </a:lnTo>
                  <a:lnTo>
                    <a:pt x="39" y="789"/>
                  </a:lnTo>
                  <a:lnTo>
                    <a:pt x="27" y="843"/>
                  </a:lnTo>
                  <a:lnTo>
                    <a:pt x="20" y="871"/>
                  </a:lnTo>
                  <a:lnTo>
                    <a:pt x="15" y="900"/>
                  </a:lnTo>
                  <a:lnTo>
                    <a:pt x="11" y="930"/>
                  </a:lnTo>
                  <a:lnTo>
                    <a:pt x="6" y="959"/>
                  </a:lnTo>
                  <a:lnTo>
                    <a:pt x="4" y="990"/>
                  </a:lnTo>
                  <a:lnTo>
                    <a:pt x="2" y="1021"/>
                  </a:lnTo>
                  <a:lnTo>
                    <a:pt x="2" y="1027"/>
                  </a:lnTo>
                  <a:lnTo>
                    <a:pt x="2" y="1033"/>
                  </a:lnTo>
                  <a:lnTo>
                    <a:pt x="2" y="1033"/>
                  </a:lnTo>
                  <a:lnTo>
                    <a:pt x="1" y="1089"/>
                  </a:lnTo>
                  <a:lnTo>
                    <a:pt x="1" y="1089"/>
                  </a:lnTo>
                  <a:lnTo>
                    <a:pt x="0" y="1140"/>
                  </a:lnTo>
                  <a:lnTo>
                    <a:pt x="1" y="1193"/>
                  </a:lnTo>
                  <a:lnTo>
                    <a:pt x="2" y="1221"/>
                  </a:lnTo>
                  <a:lnTo>
                    <a:pt x="3" y="1249"/>
                  </a:lnTo>
                  <a:lnTo>
                    <a:pt x="5" y="1278"/>
                  </a:lnTo>
                  <a:lnTo>
                    <a:pt x="9" y="1308"/>
                  </a:lnTo>
                  <a:lnTo>
                    <a:pt x="10" y="1309"/>
                  </a:lnTo>
                  <a:lnTo>
                    <a:pt x="10" y="1309"/>
                  </a:lnTo>
                  <a:lnTo>
                    <a:pt x="15" y="1349"/>
                  </a:lnTo>
                  <a:lnTo>
                    <a:pt x="22" y="1390"/>
                  </a:lnTo>
                  <a:lnTo>
                    <a:pt x="31" y="1429"/>
                  </a:lnTo>
                  <a:lnTo>
                    <a:pt x="40" y="1468"/>
                  </a:lnTo>
                  <a:lnTo>
                    <a:pt x="50" y="1506"/>
                  </a:lnTo>
                  <a:lnTo>
                    <a:pt x="61" y="1543"/>
                  </a:lnTo>
                  <a:lnTo>
                    <a:pt x="74" y="1580"/>
                  </a:lnTo>
                  <a:lnTo>
                    <a:pt x="87" y="1616"/>
                  </a:lnTo>
                  <a:lnTo>
                    <a:pt x="102" y="1652"/>
                  </a:lnTo>
                  <a:lnTo>
                    <a:pt x="118" y="1687"/>
                  </a:lnTo>
                  <a:lnTo>
                    <a:pt x="135" y="1722"/>
                  </a:lnTo>
                  <a:lnTo>
                    <a:pt x="153" y="1757"/>
                  </a:lnTo>
                  <a:lnTo>
                    <a:pt x="171" y="1791"/>
                  </a:lnTo>
                  <a:lnTo>
                    <a:pt x="191" y="1823"/>
                  </a:lnTo>
                  <a:lnTo>
                    <a:pt x="212" y="1857"/>
                  </a:lnTo>
                  <a:lnTo>
                    <a:pt x="234" y="1890"/>
                  </a:lnTo>
                  <a:lnTo>
                    <a:pt x="248" y="1908"/>
                  </a:lnTo>
                  <a:lnTo>
                    <a:pt x="248" y="1908"/>
                  </a:lnTo>
                  <a:lnTo>
                    <a:pt x="279" y="1949"/>
                  </a:lnTo>
                  <a:lnTo>
                    <a:pt x="279" y="1949"/>
                  </a:lnTo>
                  <a:lnTo>
                    <a:pt x="282" y="1954"/>
                  </a:lnTo>
                  <a:lnTo>
                    <a:pt x="731" y="2099"/>
                  </a:lnTo>
                  <a:lnTo>
                    <a:pt x="692" y="1635"/>
                  </a:lnTo>
                  <a:lnTo>
                    <a:pt x="692" y="1629"/>
                  </a:lnTo>
                  <a:lnTo>
                    <a:pt x="692" y="1629"/>
                  </a:lnTo>
                  <a:lnTo>
                    <a:pt x="672" y="1604"/>
                  </a:lnTo>
                  <a:lnTo>
                    <a:pt x="654" y="1578"/>
                  </a:lnTo>
                  <a:lnTo>
                    <a:pt x="644" y="1563"/>
                  </a:lnTo>
                  <a:lnTo>
                    <a:pt x="644" y="1563"/>
                  </a:lnTo>
                  <a:lnTo>
                    <a:pt x="622" y="1527"/>
                  </a:lnTo>
                  <a:lnTo>
                    <a:pt x="601" y="1489"/>
                  </a:lnTo>
                  <a:lnTo>
                    <a:pt x="583" y="1451"/>
                  </a:lnTo>
                  <a:lnTo>
                    <a:pt x="569" y="1411"/>
                  </a:lnTo>
                  <a:lnTo>
                    <a:pt x="554" y="1370"/>
                  </a:lnTo>
                  <a:lnTo>
                    <a:pt x="543" y="1328"/>
                  </a:lnTo>
                  <a:lnTo>
                    <a:pt x="534" y="1284"/>
                  </a:lnTo>
                  <a:lnTo>
                    <a:pt x="526" y="1238"/>
                  </a:lnTo>
                  <a:lnTo>
                    <a:pt x="526" y="1238"/>
                  </a:lnTo>
                  <a:lnTo>
                    <a:pt x="524" y="1206"/>
                  </a:lnTo>
                  <a:lnTo>
                    <a:pt x="523" y="1172"/>
                  </a:lnTo>
                  <a:lnTo>
                    <a:pt x="523" y="1136"/>
                  </a:lnTo>
                  <a:lnTo>
                    <a:pt x="523" y="1097"/>
                  </a:lnTo>
                  <a:lnTo>
                    <a:pt x="523" y="1097"/>
                  </a:lnTo>
                  <a:lnTo>
                    <a:pt x="524" y="1041"/>
                  </a:lnTo>
                  <a:lnTo>
                    <a:pt x="524" y="1041"/>
                  </a:lnTo>
                  <a:close/>
                </a:path>
              </a:pathLst>
            </a:custGeom>
            <a:solidFill>
              <a:srgbClr val="488E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70" name="Google Shape;170;p13"/>
            <p:cNvSpPr/>
            <p:nvPr/>
          </p:nvSpPr>
          <p:spPr>
            <a:xfrm>
              <a:off x="1555044" y="1480476"/>
              <a:ext cx="338290" cy="818025"/>
            </a:xfrm>
            <a:custGeom>
              <a:avLst/>
              <a:gdLst/>
              <a:ahLst/>
              <a:cxnLst/>
              <a:rect l="l" t="t" r="r" b="b"/>
              <a:pathLst>
                <a:path w="937" h="2164" extrusionOk="0">
                  <a:moveTo>
                    <a:pt x="780" y="2164"/>
                  </a:moveTo>
                  <a:lnTo>
                    <a:pt x="291" y="2005"/>
                  </a:lnTo>
                  <a:lnTo>
                    <a:pt x="287" y="1999"/>
                  </a:lnTo>
                  <a:lnTo>
                    <a:pt x="287" y="1999"/>
                  </a:lnTo>
                  <a:lnTo>
                    <a:pt x="285" y="1997"/>
                  </a:lnTo>
                  <a:lnTo>
                    <a:pt x="284" y="1995"/>
                  </a:lnTo>
                  <a:lnTo>
                    <a:pt x="284" y="1995"/>
                  </a:lnTo>
                  <a:lnTo>
                    <a:pt x="252" y="1953"/>
                  </a:lnTo>
                  <a:lnTo>
                    <a:pt x="239" y="1934"/>
                  </a:lnTo>
                  <a:lnTo>
                    <a:pt x="239" y="1934"/>
                  </a:lnTo>
                  <a:lnTo>
                    <a:pt x="216" y="1901"/>
                  </a:lnTo>
                  <a:lnTo>
                    <a:pt x="195" y="1868"/>
                  </a:lnTo>
                  <a:lnTo>
                    <a:pt x="174" y="1834"/>
                  </a:lnTo>
                  <a:lnTo>
                    <a:pt x="155" y="1799"/>
                  </a:lnTo>
                  <a:lnTo>
                    <a:pt x="137" y="1764"/>
                  </a:lnTo>
                  <a:lnTo>
                    <a:pt x="120" y="1729"/>
                  </a:lnTo>
                  <a:lnTo>
                    <a:pt x="105" y="1693"/>
                  </a:lnTo>
                  <a:lnTo>
                    <a:pt x="90" y="1657"/>
                  </a:lnTo>
                  <a:lnTo>
                    <a:pt x="75" y="1620"/>
                  </a:lnTo>
                  <a:lnTo>
                    <a:pt x="63" y="1582"/>
                  </a:lnTo>
                  <a:lnTo>
                    <a:pt x="52" y="1545"/>
                  </a:lnTo>
                  <a:lnTo>
                    <a:pt x="42" y="1505"/>
                  </a:lnTo>
                  <a:lnTo>
                    <a:pt x="32" y="1466"/>
                  </a:lnTo>
                  <a:lnTo>
                    <a:pt x="24" y="1426"/>
                  </a:lnTo>
                  <a:lnTo>
                    <a:pt x="16" y="1386"/>
                  </a:lnTo>
                  <a:lnTo>
                    <a:pt x="10" y="1344"/>
                  </a:lnTo>
                  <a:lnTo>
                    <a:pt x="10" y="1343"/>
                  </a:lnTo>
                  <a:lnTo>
                    <a:pt x="10" y="1343"/>
                  </a:lnTo>
                  <a:lnTo>
                    <a:pt x="6" y="1313"/>
                  </a:lnTo>
                  <a:lnTo>
                    <a:pt x="3" y="1283"/>
                  </a:lnTo>
                  <a:lnTo>
                    <a:pt x="2" y="1254"/>
                  </a:lnTo>
                  <a:lnTo>
                    <a:pt x="1" y="1226"/>
                  </a:lnTo>
                  <a:lnTo>
                    <a:pt x="0" y="1172"/>
                  </a:lnTo>
                  <a:lnTo>
                    <a:pt x="1" y="1120"/>
                  </a:lnTo>
                  <a:lnTo>
                    <a:pt x="1" y="1120"/>
                  </a:lnTo>
                  <a:lnTo>
                    <a:pt x="2" y="1065"/>
                  </a:lnTo>
                  <a:lnTo>
                    <a:pt x="2" y="1058"/>
                  </a:lnTo>
                  <a:lnTo>
                    <a:pt x="2" y="1052"/>
                  </a:lnTo>
                  <a:lnTo>
                    <a:pt x="2" y="1052"/>
                  </a:lnTo>
                  <a:lnTo>
                    <a:pt x="5" y="1020"/>
                  </a:lnTo>
                  <a:lnTo>
                    <a:pt x="7" y="989"/>
                  </a:lnTo>
                  <a:lnTo>
                    <a:pt x="11" y="958"/>
                  </a:lnTo>
                  <a:lnTo>
                    <a:pt x="16" y="929"/>
                  </a:lnTo>
                  <a:lnTo>
                    <a:pt x="21" y="900"/>
                  </a:lnTo>
                  <a:lnTo>
                    <a:pt x="27" y="870"/>
                  </a:lnTo>
                  <a:lnTo>
                    <a:pt x="41" y="816"/>
                  </a:lnTo>
                  <a:lnTo>
                    <a:pt x="55" y="765"/>
                  </a:lnTo>
                  <a:lnTo>
                    <a:pt x="71" y="717"/>
                  </a:lnTo>
                  <a:lnTo>
                    <a:pt x="87" y="673"/>
                  </a:lnTo>
                  <a:lnTo>
                    <a:pt x="102" y="634"/>
                  </a:lnTo>
                  <a:lnTo>
                    <a:pt x="104" y="629"/>
                  </a:lnTo>
                  <a:lnTo>
                    <a:pt x="104" y="629"/>
                  </a:lnTo>
                  <a:lnTo>
                    <a:pt x="125" y="583"/>
                  </a:lnTo>
                  <a:lnTo>
                    <a:pt x="146" y="538"/>
                  </a:lnTo>
                  <a:lnTo>
                    <a:pt x="170" y="494"/>
                  </a:lnTo>
                  <a:lnTo>
                    <a:pt x="196" y="450"/>
                  </a:lnTo>
                  <a:lnTo>
                    <a:pt x="223" y="409"/>
                  </a:lnTo>
                  <a:lnTo>
                    <a:pt x="251" y="367"/>
                  </a:lnTo>
                  <a:lnTo>
                    <a:pt x="281" y="327"/>
                  </a:lnTo>
                  <a:lnTo>
                    <a:pt x="313" y="288"/>
                  </a:lnTo>
                  <a:lnTo>
                    <a:pt x="347" y="250"/>
                  </a:lnTo>
                  <a:lnTo>
                    <a:pt x="381" y="213"/>
                  </a:lnTo>
                  <a:lnTo>
                    <a:pt x="419" y="177"/>
                  </a:lnTo>
                  <a:lnTo>
                    <a:pt x="457" y="142"/>
                  </a:lnTo>
                  <a:lnTo>
                    <a:pt x="496" y="108"/>
                  </a:lnTo>
                  <a:lnTo>
                    <a:pt x="537" y="75"/>
                  </a:lnTo>
                  <a:lnTo>
                    <a:pt x="579" y="43"/>
                  </a:lnTo>
                  <a:lnTo>
                    <a:pt x="624" y="13"/>
                  </a:lnTo>
                  <a:lnTo>
                    <a:pt x="643" y="0"/>
                  </a:lnTo>
                  <a:lnTo>
                    <a:pt x="663" y="31"/>
                  </a:lnTo>
                  <a:lnTo>
                    <a:pt x="486" y="441"/>
                  </a:lnTo>
                  <a:lnTo>
                    <a:pt x="925" y="445"/>
                  </a:lnTo>
                  <a:lnTo>
                    <a:pt x="924" y="465"/>
                  </a:lnTo>
                  <a:lnTo>
                    <a:pt x="937" y="485"/>
                  </a:lnTo>
                  <a:lnTo>
                    <a:pt x="937" y="485"/>
                  </a:lnTo>
                  <a:lnTo>
                    <a:pt x="910" y="505"/>
                  </a:lnTo>
                  <a:lnTo>
                    <a:pt x="884" y="524"/>
                  </a:lnTo>
                  <a:lnTo>
                    <a:pt x="860" y="543"/>
                  </a:lnTo>
                  <a:lnTo>
                    <a:pt x="836" y="563"/>
                  </a:lnTo>
                  <a:lnTo>
                    <a:pt x="814" y="583"/>
                  </a:lnTo>
                  <a:lnTo>
                    <a:pt x="791" y="605"/>
                  </a:lnTo>
                  <a:lnTo>
                    <a:pt x="771" y="626"/>
                  </a:lnTo>
                  <a:lnTo>
                    <a:pt x="751" y="649"/>
                  </a:lnTo>
                  <a:lnTo>
                    <a:pt x="733" y="671"/>
                  </a:lnTo>
                  <a:lnTo>
                    <a:pt x="715" y="695"/>
                  </a:lnTo>
                  <a:lnTo>
                    <a:pt x="698" y="718"/>
                  </a:lnTo>
                  <a:lnTo>
                    <a:pt x="682" y="743"/>
                  </a:lnTo>
                  <a:lnTo>
                    <a:pt x="667" y="769"/>
                  </a:lnTo>
                  <a:lnTo>
                    <a:pt x="653" y="794"/>
                  </a:lnTo>
                  <a:lnTo>
                    <a:pt x="640" y="821"/>
                  </a:lnTo>
                  <a:lnTo>
                    <a:pt x="628" y="848"/>
                  </a:lnTo>
                  <a:lnTo>
                    <a:pt x="628" y="848"/>
                  </a:lnTo>
                  <a:lnTo>
                    <a:pt x="614" y="882"/>
                  </a:lnTo>
                  <a:lnTo>
                    <a:pt x="603" y="913"/>
                  </a:lnTo>
                  <a:lnTo>
                    <a:pt x="594" y="942"/>
                  </a:lnTo>
                  <a:lnTo>
                    <a:pt x="586" y="972"/>
                  </a:lnTo>
                  <a:lnTo>
                    <a:pt x="579" y="999"/>
                  </a:lnTo>
                  <a:lnTo>
                    <a:pt x="575" y="1025"/>
                  </a:lnTo>
                  <a:lnTo>
                    <a:pt x="572" y="1049"/>
                  </a:lnTo>
                  <a:lnTo>
                    <a:pt x="569" y="1073"/>
                  </a:lnTo>
                  <a:lnTo>
                    <a:pt x="569" y="1073"/>
                  </a:lnTo>
                  <a:lnTo>
                    <a:pt x="568" y="1129"/>
                  </a:lnTo>
                  <a:lnTo>
                    <a:pt x="568" y="1129"/>
                  </a:lnTo>
                  <a:lnTo>
                    <a:pt x="568" y="1168"/>
                  </a:lnTo>
                  <a:lnTo>
                    <a:pt x="568" y="1204"/>
                  </a:lnTo>
                  <a:lnTo>
                    <a:pt x="569" y="1236"/>
                  </a:lnTo>
                  <a:lnTo>
                    <a:pt x="572" y="1268"/>
                  </a:lnTo>
                  <a:lnTo>
                    <a:pt x="572" y="1268"/>
                  </a:lnTo>
                  <a:lnTo>
                    <a:pt x="579" y="1312"/>
                  </a:lnTo>
                  <a:lnTo>
                    <a:pt x="588" y="1354"/>
                  </a:lnTo>
                  <a:lnTo>
                    <a:pt x="600" y="1395"/>
                  </a:lnTo>
                  <a:lnTo>
                    <a:pt x="612" y="1435"/>
                  </a:lnTo>
                  <a:lnTo>
                    <a:pt x="628" y="1474"/>
                  </a:lnTo>
                  <a:lnTo>
                    <a:pt x="645" y="1512"/>
                  </a:lnTo>
                  <a:lnTo>
                    <a:pt x="665" y="1548"/>
                  </a:lnTo>
                  <a:lnTo>
                    <a:pt x="686" y="1584"/>
                  </a:lnTo>
                  <a:lnTo>
                    <a:pt x="695" y="1597"/>
                  </a:lnTo>
                  <a:lnTo>
                    <a:pt x="695" y="1597"/>
                  </a:lnTo>
                  <a:lnTo>
                    <a:pt x="713" y="1622"/>
                  </a:lnTo>
                  <a:lnTo>
                    <a:pt x="731" y="1647"/>
                  </a:lnTo>
                  <a:lnTo>
                    <a:pt x="736" y="1653"/>
                  </a:lnTo>
                  <a:lnTo>
                    <a:pt x="780" y="2164"/>
                  </a:lnTo>
                  <a:close/>
                  <a:moveTo>
                    <a:pt x="318" y="1966"/>
                  </a:moveTo>
                  <a:lnTo>
                    <a:pt x="729" y="2100"/>
                  </a:lnTo>
                  <a:lnTo>
                    <a:pt x="692" y="1670"/>
                  </a:lnTo>
                  <a:lnTo>
                    <a:pt x="692" y="1670"/>
                  </a:lnTo>
                  <a:lnTo>
                    <a:pt x="675" y="1647"/>
                  </a:lnTo>
                  <a:lnTo>
                    <a:pt x="658" y="1622"/>
                  </a:lnTo>
                  <a:lnTo>
                    <a:pt x="648" y="1609"/>
                  </a:lnTo>
                  <a:lnTo>
                    <a:pt x="648" y="1609"/>
                  </a:lnTo>
                  <a:lnTo>
                    <a:pt x="626" y="1570"/>
                  </a:lnTo>
                  <a:lnTo>
                    <a:pt x="605" y="1532"/>
                  </a:lnTo>
                  <a:lnTo>
                    <a:pt x="586" y="1492"/>
                  </a:lnTo>
                  <a:lnTo>
                    <a:pt x="570" y="1451"/>
                  </a:lnTo>
                  <a:lnTo>
                    <a:pt x="557" y="1408"/>
                  </a:lnTo>
                  <a:lnTo>
                    <a:pt x="545" y="1366"/>
                  </a:lnTo>
                  <a:lnTo>
                    <a:pt x="534" y="1319"/>
                  </a:lnTo>
                  <a:lnTo>
                    <a:pt x="528" y="1273"/>
                  </a:lnTo>
                  <a:lnTo>
                    <a:pt x="528" y="1273"/>
                  </a:lnTo>
                  <a:lnTo>
                    <a:pt x="524" y="1241"/>
                  </a:lnTo>
                  <a:lnTo>
                    <a:pt x="523" y="1205"/>
                  </a:lnTo>
                  <a:lnTo>
                    <a:pt x="523" y="1168"/>
                  </a:lnTo>
                  <a:lnTo>
                    <a:pt x="523" y="1129"/>
                  </a:lnTo>
                  <a:lnTo>
                    <a:pt x="523" y="1129"/>
                  </a:lnTo>
                  <a:lnTo>
                    <a:pt x="524" y="1072"/>
                  </a:lnTo>
                  <a:lnTo>
                    <a:pt x="524" y="1071"/>
                  </a:lnTo>
                  <a:lnTo>
                    <a:pt x="524" y="1071"/>
                  </a:lnTo>
                  <a:lnTo>
                    <a:pt x="527" y="1045"/>
                  </a:lnTo>
                  <a:lnTo>
                    <a:pt x="530" y="1018"/>
                  </a:lnTo>
                  <a:lnTo>
                    <a:pt x="536" y="991"/>
                  </a:lnTo>
                  <a:lnTo>
                    <a:pt x="542" y="962"/>
                  </a:lnTo>
                  <a:lnTo>
                    <a:pt x="550" y="931"/>
                  </a:lnTo>
                  <a:lnTo>
                    <a:pt x="560" y="900"/>
                  </a:lnTo>
                  <a:lnTo>
                    <a:pt x="573" y="866"/>
                  </a:lnTo>
                  <a:lnTo>
                    <a:pt x="586" y="831"/>
                  </a:lnTo>
                  <a:lnTo>
                    <a:pt x="586" y="830"/>
                  </a:lnTo>
                  <a:lnTo>
                    <a:pt x="586" y="830"/>
                  </a:lnTo>
                  <a:lnTo>
                    <a:pt x="597" y="805"/>
                  </a:lnTo>
                  <a:lnTo>
                    <a:pt x="609" y="781"/>
                  </a:lnTo>
                  <a:lnTo>
                    <a:pt x="621" y="757"/>
                  </a:lnTo>
                  <a:lnTo>
                    <a:pt x="635" y="734"/>
                  </a:lnTo>
                  <a:lnTo>
                    <a:pt x="649" y="711"/>
                  </a:lnTo>
                  <a:lnTo>
                    <a:pt x="664" y="689"/>
                  </a:lnTo>
                  <a:lnTo>
                    <a:pt x="680" y="667"/>
                  </a:lnTo>
                  <a:lnTo>
                    <a:pt x="695" y="645"/>
                  </a:lnTo>
                  <a:lnTo>
                    <a:pt x="712" y="624"/>
                  </a:lnTo>
                  <a:lnTo>
                    <a:pt x="730" y="604"/>
                  </a:lnTo>
                  <a:lnTo>
                    <a:pt x="749" y="583"/>
                  </a:lnTo>
                  <a:lnTo>
                    <a:pt x="769" y="564"/>
                  </a:lnTo>
                  <a:lnTo>
                    <a:pt x="789" y="545"/>
                  </a:lnTo>
                  <a:lnTo>
                    <a:pt x="810" y="526"/>
                  </a:lnTo>
                  <a:lnTo>
                    <a:pt x="833" y="508"/>
                  </a:lnTo>
                  <a:lnTo>
                    <a:pt x="855" y="490"/>
                  </a:lnTo>
                  <a:lnTo>
                    <a:pt x="417" y="487"/>
                  </a:lnTo>
                  <a:lnTo>
                    <a:pt x="587" y="94"/>
                  </a:lnTo>
                  <a:lnTo>
                    <a:pt x="587" y="94"/>
                  </a:lnTo>
                  <a:lnTo>
                    <a:pt x="550" y="122"/>
                  </a:lnTo>
                  <a:lnTo>
                    <a:pt x="514" y="151"/>
                  </a:lnTo>
                  <a:lnTo>
                    <a:pt x="479" y="181"/>
                  </a:lnTo>
                  <a:lnTo>
                    <a:pt x="446" y="212"/>
                  </a:lnTo>
                  <a:lnTo>
                    <a:pt x="414" y="244"/>
                  </a:lnTo>
                  <a:lnTo>
                    <a:pt x="384" y="277"/>
                  </a:lnTo>
                  <a:lnTo>
                    <a:pt x="353" y="310"/>
                  </a:lnTo>
                  <a:lnTo>
                    <a:pt x="325" y="345"/>
                  </a:lnTo>
                  <a:lnTo>
                    <a:pt x="298" y="380"/>
                  </a:lnTo>
                  <a:lnTo>
                    <a:pt x="272" y="416"/>
                  </a:lnTo>
                  <a:lnTo>
                    <a:pt x="249" y="452"/>
                  </a:lnTo>
                  <a:lnTo>
                    <a:pt x="225" y="489"/>
                  </a:lnTo>
                  <a:lnTo>
                    <a:pt x="204" y="527"/>
                  </a:lnTo>
                  <a:lnTo>
                    <a:pt x="182" y="566"/>
                  </a:lnTo>
                  <a:lnTo>
                    <a:pt x="163" y="607"/>
                  </a:lnTo>
                  <a:lnTo>
                    <a:pt x="145" y="647"/>
                  </a:lnTo>
                  <a:lnTo>
                    <a:pt x="144" y="651"/>
                  </a:lnTo>
                  <a:lnTo>
                    <a:pt x="144" y="651"/>
                  </a:lnTo>
                  <a:lnTo>
                    <a:pt x="129" y="689"/>
                  </a:lnTo>
                  <a:lnTo>
                    <a:pt x="114" y="731"/>
                  </a:lnTo>
                  <a:lnTo>
                    <a:pt x="99" y="777"/>
                  </a:lnTo>
                  <a:lnTo>
                    <a:pt x="84" y="826"/>
                  </a:lnTo>
                  <a:lnTo>
                    <a:pt x="71" y="879"/>
                  </a:lnTo>
                  <a:lnTo>
                    <a:pt x="65" y="907"/>
                  </a:lnTo>
                  <a:lnTo>
                    <a:pt x="61" y="936"/>
                  </a:lnTo>
                  <a:lnTo>
                    <a:pt x="56" y="964"/>
                  </a:lnTo>
                  <a:lnTo>
                    <a:pt x="52" y="993"/>
                  </a:lnTo>
                  <a:lnTo>
                    <a:pt x="50" y="1023"/>
                  </a:lnTo>
                  <a:lnTo>
                    <a:pt x="47" y="1054"/>
                  </a:lnTo>
                  <a:lnTo>
                    <a:pt x="47" y="1059"/>
                  </a:lnTo>
                  <a:lnTo>
                    <a:pt x="47" y="1065"/>
                  </a:lnTo>
                  <a:lnTo>
                    <a:pt x="47" y="1065"/>
                  </a:lnTo>
                  <a:lnTo>
                    <a:pt x="46" y="1121"/>
                  </a:lnTo>
                  <a:lnTo>
                    <a:pt x="46" y="1121"/>
                  </a:lnTo>
                  <a:lnTo>
                    <a:pt x="46" y="1171"/>
                  </a:lnTo>
                  <a:lnTo>
                    <a:pt x="46" y="1224"/>
                  </a:lnTo>
                  <a:lnTo>
                    <a:pt x="47" y="1252"/>
                  </a:lnTo>
                  <a:lnTo>
                    <a:pt x="48" y="1280"/>
                  </a:lnTo>
                  <a:lnTo>
                    <a:pt x="51" y="1308"/>
                  </a:lnTo>
                  <a:lnTo>
                    <a:pt x="54" y="1337"/>
                  </a:lnTo>
                  <a:lnTo>
                    <a:pt x="54" y="1339"/>
                  </a:lnTo>
                  <a:lnTo>
                    <a:pt x="54" y="1339"/>
                  </a:lnTo>
                  <a:lnTo>
                    <a:pt x="61" y="1378"/>
                  </a:lnTo>
                  <a:lnTo>
                    <a:pt x="68" y="1417"/>
                  </a:lnTo>
                  <a:lnTo>
                    <a:pt x="75" y="1456"/>
                  </a:lnTo>
                  <a:lnTo>
                    <a:pt x="84" y="1494"/>
                  </a:lnTo>
                  <a:lnTo>
                    <a:pt x="95" y="1531"/>
                  </a:lnTo>
                  <a:lnTo>
                    <a:pt x="106" y="1568"/>
                  </a:lnTo>
                  <a:lnTo>
                    <a:pt x="118" y="1604"/>
                  </a:lnTo>
                  <a:lnTo>
                    <a:pt x="132" y="1640"/>
                  </a:lnTo>
                  <a:lnTo>
                    <a:pt x="146" y="1675"/>
                  </a:lnTo>
                  <a:lnTo>
                    <a:pt x="161" y="1710"/>
                  </a:lnTo>
                  <a:lnTo>
                    <a:pt x="178" y="1744"/>
                  </a:lnTo>
                  <a:lnTo>
                    <a:pt x="195" y="1778"/>
                  </a:lnTo>
                  <a:lnTo>
                    <a:pt x="214" y="1811"/>
                  </a:lnTo>
                  <a:lnTo>
                    <a:pt x="233" y="1844"/>
                  </a:lnTo>
                  <a:lnTo>
                    <a:pt x="253" y="1877"/>
                  </a:lnTo>
                  <a:lnTo>
                    <a:pt x="276" y="1908"/>
                  </a:lnTo>
                  <a:lnTo>
                    <a:pt x="289" y="1927"/>
                  </a:lnTo>
                  <a:lnTo>
                    <a:pt x="289" y="1927"/>
                  </a:lnTo>
                  <a:lnTo>
                    <a:pt x="318" y="1966"/>
                  </a:lnTo>
                  <a:lnTo>
                    <a:pt x="318" y="1966"/>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71" name="Google Shape;171;p13"/>
            <p:cNvSpPr/>
            <p:nvPr/>
          </p:nvSpPr>
          <p:spPr>
            <a:xfrm>
              <a:off x="1718232" y="1410543"/>
              <a:ext cx="684522" cy="306949"/>
            </a:xfrm>
            <a:custGeom>
              <a:avLst/>
              <a:gdLst/>
              <a:ahLst/>
              <a:cxnLst/>
              <a:rect l="l" t="t" r="r" b="b"/>
              <a:pathLst>
                <a:path w="1896" h="812" extrusionOk="0">
                  <a:moveTo>
                    <a:pt x="1896" y="422"/>
                  </a:moveTo>
                  <a:lnTo>
                    <a:pt x="1896" y="422"/>
                  </a:lnTo>
                  <a:lnTo>
                    <a:pt x="1873" y="401"/>
                  </a:lnTo>
                  <a:lnTo>
                    <a:pt x="1843" y="377"/>
                  </a:lnTo>
                  <a:lnTo>
                    <a:pt x="1770" y="319"/>
                  </a:lnTo>
                  <a:lnTo>
                    <a:pt x="1770" y="319"/>
                  </a:lnTo>
                  <a:lnTo>
                    <a:pt x="1724" y="281"/>
                  </a:lnTo>
                  <a:lnTo>
                    <a:pt x="1719" y="276"/>
                  </a:lnTo>
                  <a:lnTo>
                    <a:pt x="1713" y="273"/>
                  </a:lnTo>
                  <a:lnTo>
                    <a:pt x="1713" y="273"/>
                  </a:lnTo>
                  <a:lnTo>
                    <a:pt x="1672" y="243"/>
                  </a:lnTo>
                  <a:lnTo>
                    <a:pt x="1631" y="216"/>
                  </a:lnTo>
                  <a:lnTo>
                    <a:pt x="1588" y="189"/>
                  </a:lnTo>
                  <a:lnTo>
                    <a:pt x="1544" y="164"/>
                  </a:lnTo>
                  <a:lnTo>
                    <a:pt x="1501" y="141"/>
                  </a:lnTo>
                  <a:lnTo>
                    <a:pt x="1456" y="120"/>
                  </a:lnTo>
                  <a:lnTo>
                    <a:pt x="1411" y="101"/>
                  </a:lnTo>
                  <a:lnTo>
                    <a:pt x="1366" y="83"/>
                  </a:lnTo>
                  <a:lnTo>
                    <a:pt x="1321" y="67"/>
                  </a:lnTo>
                  <a:lnTo>
                    <a:pt x="1275" y="52"/>
                  </a:lnTo>
                  <a:lnTo>
                    <a:pt x="1229" y="40"/>
                  </a:lnTo>
                  <a:lnTo>
                    <a:pt x="1182" y="29"/>
                  </a:lnTo>
                  <a:lnTo>
                    <a:pt x="1135" y="20"/>
                  </a:lnTo>
                  <a:lnTo>
                    <a:pt x="1088" y="12"/>
                  </a:lnTo>
                  <a:lnTo>
                    <a:pt x="1041" y="6"/>
                  </a:lnTo>
                  <a:lnTo>
                    <a:pt x="994" y="2"/>
                  </a:lnTo>
                  <a:lnTo>
                    <a:pt x="946" y="0"/>
                  </a:lnTo>
                  <a:lnTo>
                    <a:pt x="898" y="0"/>
                  </a:lnTo>
                  <a:lnTo>
                    <a:pt x="851" y="1"/>
                  </a:lnTo>
                  <a:lnTo>
                    <a:pt x="804" y="3"/>
                  </a:lnTo>
                  <a:lnTo>
                    <a:pt x="756" y="7"/>
                  </a:lnTo>
                  <a:lnTo>
                    <a:pt x="709" y="14"/>
                  </a:lnTo>
                  <a:lnTo>
                    <a:pt x="662" y="22"/>
                  </a:lnTo>
                  <a:lnTo>
                    <a:pt x="616" y="32"/>
                  </a:lnTo>
                  <a:lnTo>
                    <a:pt x="570" y="43"/>
                  </a:lnTo>
                  <a:lnTo>
                    <a:pt x="524" y="57"/>
                  </a:lnTo>
                  <a:lnTo>
                    <a:pt x="477" y="72"/>
                  </a:lnTo>
                  <a:lnTo>
                    <a:pt x="431" y="88"/>
                  </a:lnTo>
                  <a:lnTo>
                    <a:pt x="387" y="108"/>
                  </a:lnTo>
                  <a:lnTo>
                    <a:pt x="342" y="128"/>
                  </a:lnTo>
                  <a:lnTo>
                    <a:pt x="299" y="149"/>
                  </a:lnTo>
                  <a:lnTo>
                    <a:pt x="255" y="173"/>
                  </a:lnTo>
                  <a:lnTo>
                    <a:pt x="234" y="185"/>
                  </a:lnTo>
                  <a:lnTo>
                    <a:pt x="234" y="185"/>
                  </a:lnTo>
                  <a:lnTo>
                    <a:pt x="187" y="215"/>
                  </a:lnTo>
                  <a:lnTo>
                    <a:pt x="186" y="218"/>
                  </a:lnTo>
                  <a:lnTo>
                    <a:pt x="0" y="649"/>
                  </a:lnTo>
                  <a:lnTo>
                    <a:pt x="472" y="652"/>
                  </a:lnTo>
                  <a:lnTo>
                    <a:pt x="472" y="652"/>
                  </a:lnTo>
                  <a:lnTo>
                    <a:pt x="473" y="651"/>
                  </a:lnTo>
                  <a:lnTo>
                    <a:pt x="473" y="651"/>
                  </a:lnTo>
                  <a:lnTo>
                    <a:pt x="500" y="635"/>
                  </a:lnTo>
                  <a:lnTo>
                    <a:pt x="526" y="620"/>
                  </a:lnTo>
                  <a:lnTo>
                    <a:pt x="542" y="612"/>
                  </a:lnTo>
                  <a:lnTo>
                    <a:pt x="542" y="612"/>
                  </a:lnTo>
                  <a:lnTo>
                    <a:pt x="567" y="599"/>
                  </a:lnTo>
                  <a:lnTo>
                    <a:pt x="593" y="587"/>
                  </a:lnTo>
                  <a:lnTo>
                    <a:pt x="619" y="577"/>
                  </a:lnTo>
                  <a:lnTo>
                    <a:pt x="645" y="567"/>
                  </a:lnTo>
                  <a:lnTo>
                    <a:pt x="672" y="558"/>
                  </a:lnTo>
                  <a:lnTo>
                    <a:pt x="699" y="550"/>
                  </a:lnTo>
                  <a:lnTo>
                    <a:pt x="726" y="543"/>
                  </a:lnTo>
                  <a:lnTo>
                    <a:pt x="753" y="538"/>
                  </a:lnTo>
                  <a:lnTo>
                    <a:pt x="780" y="533"/>
                  </a:lnTo>
                  <a:lnTo>
                    <a:pt x="808" y="529"/>
                  </a:lnTo>
                  <a:lnTo>
                    <a:pt x="835" y="526"/>
                  </a:lnTo>
                  <a:lnTo>
                    <a:pt x="863" y="524"/>
                  </a:lnTo>
                  <a:lnTo>
                    <a:pt x="892" y="523"/>
                  </a:lnTo>
                  <a:lnTo>
                    <a:pt x="919" y="523"/>
                  </a:lnTo>
                  <a:lnTo>
                    <a:pt x="947" y="524"/>
                  </a:lnTo>
                  <a:lnTo>
                    <a:pt x="974" y="525"/>
                  </a:lnTo>
                  <a:lnTo>
                    <a:pt x="1002" y="529"/>
                  </a:lnTo>
                  <a:lnTo>
                    <a:pt x="1029" y="532"/>
                  </a:lnTo>
                  <a:lnTo>
                    <a:pt x="1057" y="538"/>
                  </a:lnTo>
                  <a:lnTo>
                    <a:pt x="1084" y="543"/>
                  </a:lnTo>
                  <a:lnTo>
                    <a:pt x="1111" y="550"/>
                  </a:lnTo>
                  <a:lnTo>
                    <a:pt x="1138" y="558"/>
                  </a:lnTo>
                  <a:lnTo>
                    <a:pt x="1165" y="566"/>
                  </a:lnTo>
                  <a:lnTo>
                    <a:pt x="1192" y="576"/>
                  </a:lnTo>
                  <a:lnTo>
                    <a:pt x="1219" y="586"/>
                  </a:lnTo>
                  <a:lnTo>
                    <a:pt x="1245" y="598"/>
                  </a:lnTo>
                  <a:lnTo>
                    <a:pt x="1271" y="611"/>
                  </a:lnTo>
                  <a:lnTo>
                    <a:pt x="1297" y="624"/>
                  </a:lnTo>
                  <a:lnTo>
                    <a:pt x="1321" y="639"/>
                  </a:lnTo>
                  <a:lnTo>
                    <a:pt x="1346" y="653"/>
                  </a:lnTo>
                  <a:lnTo>
                    <a:pt x="1371" y="670"/>
                  </a:lnTo>
                  <a:lnTo>
                    <a:pt x="1396" y="687"/>
                  </a:lnTo>
                  <a:lnTo>
                    <a:pt x="1396" y="687"/>
                  </a:lnTo>
                  <a:lnTo>
                    <a:pt x="1445" y="728"/>
                  </a:lnTo>
                  <a:lnTo>
                    <a:pt x="1445" y="728"/>
                  </a:lnTo>
                  <a:lnTo>
                    <a:pt x="1503" y="773"/>
                  </a:lnTo>
                  <a:lnTo>
                    <a:pt x="1530" y="795"/>
                  </a:lnTo>
                  <a:lnTo>
                    <a:pt x="1549" y="812"/>
                  </a:lnTo>
                  <a:lnTo>
                    <a:pt x="1549" y="812"/>
                  </a:lnTo>
                  <a:lnTo>
                    <a:pt x="1549" y="812"/>
                  </a:lnTo>
                  <a:lnTo>
                    <a:pt x="1546" y="809"/>
                  </a:lnTo>
                  <a:lnTo>
                    <a:pt x="1415" y="343"/>
                  </a:lnTo>
                  <a:lnTo>
                    <a:pt x="1896" y="422"/>
                  </a:lnTo>
                  <a:lnTo>
                    <a:pt x="1896" y="422"/>
                  </a:lnTo>
                  <a:close/>
                </a:path>
              </a:pathLst>
            </a:custGeom>
            <a:solidFill>
              <a:srgbClr val="488E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72" name="Google Shape;172;p13"/>
            <p:cNvSpPr/>
            <p:nvPr/>
          </p:nvSpPr>
          <p:spPr>
            <a:xfrm>
              <a:off x="1705596" y="1401849"/>
              <a:ext cx="708712" cy="327361"/>
            </a:xfrm>
            <a:custGeom>
              <a:avLst/>
              <a:gdLst/>
              <a:ahLst/>
              <a:cxnLst/>
              <a:rect l="l" t="t" r="r" b="b"/>
              <a:pathLst>
                <a:path w="1963" h="866" extrusionOk="0">
                  <a:moveTo>
                    <a:pt x="1585" y="866"/>
                  </a:moveTo>
                  <a:lnTo>
                    <a:pt x="1569" y="851"/>
                  </a:lnTo>
                  <a:lnTo>
                    <a:pt x="1569" y="851"/>
                  </a:lnTo>
                  <a:lnTo>
                    <a:pt x="1523" y="814"/>
                  </a:lnTo>
                  <a:lnTo>
                    <a:pt x="1467" y="768"/>
                  </a:lnTo>
                  <a:lnTo>
                    <a:pt x="1465" y="768"/>
                  </a:lnTo>
                  <a:lnTo>
                    <a:pt x="1465" y="768"/>
                  </a:lnTo>
                  <a:lnTo>
                    <a:pt x="1417" y="728"/>
                  </a:lnTo>
                  <a:lnTo>
                    <a:pt x="1417" y="728"/>
                  </a:lnTo>
                  <a:lnTo>
                    <a:pt x="1390" y="709"/>
                  </a:lnTo>
                  <a:lnTo>
                    <a:pt x="1362" y="691"/>
                  </a:lnTo>
                  <a:lnTo>
                    <a:pt x="1335" y="674"/>
                  </a:lnTo>
                  <a:lnTo>
                    <a:pt x="1307" y="658"/>
                  </a:lnTo>
                  <a:lnTo>
                    <a:pt x="1278" y="645"/>
                  </a:lnTo>
                  <a:lnTo>
                    <a:pt x="1248" y="631"/>
                  </a:lnTo>
                  <a:lnTo>
                    <a:pt x="1219" y="620"/>
                  </a:lnTo>
                  <a:lnTo>
                    <a:pt x="1190" y="609"/>
                  </a:lnTo>
                  <a:lnTo>
                    <a:pt x="1159" y="600"/>
                  </a:lnTo>
                  <a:lnTo>
                    <a:pt x="1129" y="591"/>
                  </a:lnTo>
                  <a:lnTo>
                    <a:pt x="1098" y="584"/>
                  </a:lnTo>
                  <a:lnTo>
                    <a:pt x="1067" y="579"/>
                  </a:lnTo>
                  <a:lnTo>
                    <a:pt x="1036" y="574"/>
                  </a:lnTo>
                  <a:lnTo>
                    <a:pt x="1004" y="571"/>
                  </a:lnTo>
                  <a:lnTo>
                    <a:pt x="973" y="568"/>
                  </a:lnTo>
                  <a:lnTo>
                    <a:pt x="941" y="568"/>
                  </a:lnTo>
                  <a:lnTo>
                    <a:pt x="941" y="568"/>
                  </a:lnTo>
                  <a:lnTo>
                    <a:pt x="918" y="568"/>
                  </a:lnTo>
                  <a:lnTo>
                    <a:pt x="895" y="570"/>
                  </a:lnTo>
                  <a:lnTo>
                    <a:pt x="871" y="572"/>
                  </a:lnTo>
                  <a:lnTo>
                    <a:pt x="849" y="574"/>
                  </a:lnTo>
                  <a:lnTo>
                    <a:pt x="826" y="577"/>
                  </a:lnTo>
                  <a:lnTo>
                    <a:pt x="804" y="581"/>
                  </a:lnTo>
                  <a:lnTo>
                    <a:pt x="781" y="585"/>
                  </a:lnTo>
                  <a:lnTo>
                    <a:pt x="759" y="590"/>
                  </a:lnTo>
                  <a:lnTo>
                    <a:pt x="736" y="597"/>
                  </a:lnTo>
                  <a:lnTo>
                    <a:pt x="715" y="602"/>
                  </a:lnTo>
                  <a:lnTo>
                    <a:pt x="692" y="610"/>
                  </a:lnTo>
                  <a:lnTo>
                    <a:pt x="671" y="618"/>
                  </a:lnTo>
                  <a:lnTo>
                    <a:pt x="650" y="626"/>
                  </a:lnTo>
                  <a:lnTo>
                    <a:pt x="628" y="635"/>
                  </a:lnTo>
                  <a:lnTo>
                    <a:pt x="607" y="645"/>
                  </a:lnTo>
                  <a:lnTo>
                    <a:pt x="587" y="655"/>
                  </a:lnTo>
                  <a:lnTo>
                    <a:pt x="572" y="663"/>
                  </a:lnTo>
                  <a:lnTo>
                    <a:pt x="572" y="663"/>
                  </a:lnTo>
                  <a:lnTo>
                    <a:pt x="546" y="678"/>
                  </a:lnTo>
                  <a:lnTo>
                    <a:pt x="520" y="693"/>
                  </a:lnTo>
                  <a:lnTo>
                    <a:pt x="514" y="698"/>
                  </a:lnTo>
                  <a:lnTo>
                    <a:pt x="507" y="698"/>
                  </a:lnTo>
                  <a:lnTo>
                    <a:pt x="0" y="695"/>
                  </a:lnTo>
                  <a:lnTo>
                    <a:pt x="204" y="223"/>
                  </a:lnTo>
                  <a:lnTo>
                    <a:pt x="210" y="219"/>
                  </a:lnTo>
                  <a:lnTo>
                    <a:pt x="210" y="219"/>
                  </a:lnTo>
                  <a:lnTo>
                    <a:pt x="258" y="189"/>
                  </a:lnTo>
                  <a:lnTo>
                    <a:pt x="278" y="177"/>
                  </a:lnTo>
                  <a:lnTo>
                    <a:pt x="278" y="177"/>
                  </a:lnTo>
                  <a:lnTo>
                    <a:pt x="317" y="155"/>
                  </a:lnTo>
                  <a:lnTo>
                    <a:pt x="356" y="136"/>
                  </a:lnTo>
                  <a:lnTo>
                    <a:pt x="395" y="117"/>
                  </a:lnTo>
                  <a:lnTo>
                    <a:pt x="435" y="100"/>
                  </a:lnTo>
                  <a:lnTo>
                    <a:pt x="475" y="84"/>
                  </a:lnTo>
                  <a:lnTo>
                    <a:pt x="517" y="70"/>
                  </a:lnTo>
                  <a:lnTo>
                    <a:pt x="557" y="56"/>
                  </a:lnTo>
                  <a:lnTo>
                    <a:pt x="599" y="45"/>
                  </a:lnTo>
                  <a:lnTo>
                    <a:pt x="642" y="35"/>
                  </a:lnTo>
                  <a:lnTo>
                    <a:pt x="683" y="25"/>
                  </a:lnTo>
                  <a:lnTo>
                    <a:pt x="726" y="18"/>
                  </a:lnTo>
                  <a:lnTo>
                    <a:pt x="769" y="11"/>
                  </a:lnTo>
                  <a:lnTo>
                    <a:pt x="812" y="7"/>
                  </a:lnTo>
                  <a:lnTo>
                    <a:pt x="854" y="2"/>
                  </a:lnTo>
                  <a:lnTo>
                    <a:pt x="897" y="0"/>
                  </a:lnTo>
                  <a:lnTo>
                    <a:pt x="941" y="0"/>
                  </a:lnTo>
                  <a:lnTo>
                    <a:pt x="941" y="0"/>
                  </a:lnTo>
                  <a:lnTo>
                    <a:pt x="996" y="1"/>
                  </a:lnTo>
                  <a:lnTo>
                    <a:pt x="1051" y="5"/>
                  </a:lnTo>
                  <a:lnTo>
                    <a:pt x="1105" y="10"/>
                  </a:lnTo>
                  <a:lnTo>
                    <a:pt x="1159" y="18"/>
                  </a:lnTo>
                  <a:lnTo>
                    <a:pt x="1213" y="28"/>
                  </a:lnTo>
                  <a:lnTo>
                    <a:pt x="1266" y="39"/>
                  </a:lnTo>
                  <a:lnTo>
                    <a:pt x="1319" y="54"/>
                  </a:lnTo>
                  <a:lnTo>
                    <a:pt x="1371" y="71"/>
                  </a:lnTo>
                  <a:lnTo>
                    <a:pt x="1423" y="89"/>
                  </a:lnTo>
                  <a:lnTo>
                    <a:pt x="1473" y="110"/>
                  </a:lnTo>
                  <a:lnTo>
                    <a:pt x="1523" y="133"/>
                  </a:lnTo>
                  <a:lnTo>
                    <a:pt x="1572" y="158"/>
                  </a:lnTo>
                  <a:lnTo>
                    <a:pt x="1621" y="185"/>
                  </a:lnTo>
                  <a:lnTo>
                    <a:pt x="1669" y="214"/>
                  </a:lnTo>
                  <a:lnTo>
                    <a:pt x="1715" y="244"/>
                  </a:lnTo>
                  <a:lnTo>
                    <a:pt x="1761" y="278"/>
                  </a:lnTo>
                  <a:lnTo>
                    <a:pt x="1768" y="283"/>
                  </a:lnTo>
                  <a:lnTo>
                    <a:pt x="1773" y="287"/>
                  </a:lnTo>
                  <a:lnTo>
                    <a:pt x="1773" y="287"/>
                  </a:lnTo>
                  <a:lnTo>
                    <a:pt x="1819" y="323"/>
                  </a:lnTo>
                  <a:lnTo>
                    <a:pt x="1820" y="324"/>
                  </a:lnTo>
                  <a:lnTo>
                    <a:pt x="1820" y="324"/>
                  </a:lnTo>
                  <a:lnTo>
                    <a:pt x="1893" y="383"/>
                  </a:lnTo>
                  <a:lnTo>
                    <a:pt x="1922" y="407"/>
                  </a:lnTo>
                  <a:lnTo>
                    <a:pt x="1946" y="428"/>
                  </a:lnTo>
                  <a:lnTo>
                    <a:pt x="1963" y="442"/>
                  </a:lnTo>
                  <a:lnTo>
                    <a:pt x="1940" y="469"/>
                  </a:lnTo>
                  <a:lnTo>
                    <a:pt x="1928" y="467"/>
                  </a:lnTo>
                  <a:lnTo>
                    <a:pt x="1481" y="393"/>
                  </a:lnTo>
                  <a:lnTo>
                    <a:pt x="1602" y="821"/>
                  </a:lnTo>
                  <a:lnTo>
                    <a:pt x="1616" y="835"/>
                  </a:lnTo>
                  <a:lnTo>
                    <a:pt x="1585" y="866"/>
                  </a:lnTo>
                  <a:close/>
                  <a:moveTo>
                    <a:pt x="941" y="523"/>
                  </a:moveTo>
                  <a:lnTo>
                    <a:pt x="941" y="523"/>
                  </a:lnTo>
                  <a:lnTo>
                    <a:pt x="974" y="523"/>
                  </a:lnTo>
                  <a:lnTo>
                    <a:pt x="1008" y="526"/>
                  </a:lnTo>
                  <a:lnTo>
                    <a:pt x="1041" y="529"/>
                  </a:lnTo>
                  <a:lnTo>
                    <a:pt x="1074" y="534"/>
                  </a:lnTo>
                  <a:lnTo>
                    <a:pt x="1107" y="540"/>
                  </a:lnTo>
                  <a:lnTo>
                    <a:pt x="1139" y="547"/>
                  </a:lnTo>
                  <a:lnTo>
                    <a:pt x="1172" y="556"/>
                  </a:lnTo>
                  <a:lnTo>
                    <a:pt x="1203" y="566"/>
                  </a:lnTo>
                  <a:lnTo>
                    <a:pt x="1235" y="577"/>
                  </a:lnTo>
                  <a:lnTo>
                    <a:pt x="1266" y="590"/>
                  </a:lnTo>
                  <a:lnTo>
                    <a:pt x="1297" y="604"/>
                  </a:lnTo>
                  <a:lnTo>
                    <a:pt x="1327" y="619"/>
                  </a:lnTo>
                  <a:lnTo>
                    <a:pt x="1357" y="636"/>
                  </a:lnTo>
                  <a:lnTo>
                    <a:pt x="1387" y="653"/>
                  </a:lnTo>
                  <a:lnTo>
                    <a:pt x="1416" y="672"/>
                  </a:lnTo>
                  <a:lnTo>
                    <a:pt x="1444" y="692"/>
                  </a:lnTo>
                  <a:lnTo>
                    <a:pt x="1444" y="693"/>
                  </a:lnTo>
                  <a:lnTo>
                    <a:pt x="1444" y="693"/>
                  </a:lnTo>
                  <a:lnTo>
                    <a:pt x="1494" y="733"/>
                  </a:lnTo>
                  <a:lnTo>
                    <a:pt x="1495" y="733"/>
                  </a:lnTo>
                  <a:lnTo>
                    <a:pt x="1495" y="733"/>
                  </a:lnTo>
                  <a:lnTo>
                    <a:pt x="1540" y="770"/>
                  </a:lnTo>
                  <a:lnTo>
                    <a:pt x="1418" y="338"/>
                  </a:lnTo>
                  <a:lnTo>
                    <a:pt x="1854" y="409"/>
                  </a:lnTo>
                  <a:lnTo>
                    <a:pt x="1854" y="409"/>
                  </a:lnTo>
                  <a:lnTo>
                    <a:pt x="1792" y="359"/>
                  </a:lnTo>
                  <a:lnTo>
                    <a:pt x="1791" y="359"/>
                  </a:lnTo>
                  <a:lnTo>
                    <a:pt x="1791" y="359"/>
                  </a:lnTo>
                  <a:lnTo>
                    <a:pt x="1745" y="322"/>
                  </a:lnTo>
                  <a:lnTo>
                    <a:pt x="1740" y="317"/>
                  </a:lnTo>
                  <a:lnTo>
                    <a:pt x="1734" y="314"/>
                  </a:lnTo>
                  <a:lnTo>
                    <a:pt x="1734" y="314"/>
                  </a:lnTo>
                  <a:lnTo>
                    <a:pt x="1691" y="281"/>
                  </a:lnTo>
                  <a:lnTo>
                    <a:pt x="1644" y="252"/>
                  </a:lnTo>
                  <a:lnTo>
                    <a:pt x="1598" y="224"/>
                  </a:lnTo>
                  <a:lnTo>
                    <a:pt x="1552" y="198"/>
                  </a:lnTo>
                  <a:lnTo>
                    <a:pt x="1504" y="173"/>
                  </a:lnTo>
                  <a:lnTo>
                    <a:pt x="1455" y="152"/>
                  </a:lnTo>
                  <a:lnTo>
                    <a:pt x="1406" y="132"/>
                  </a:lnTo>
                  <a:lnTo>
                    <a:pt x="1356" y="114"/>
                  </a:lnTo>
                  <a:lnTo>
                    <a:pt x="1307" y="98"/>
                  </a:lnTo>
                  <a:lnTo>
                    <a:pt x="1255" y="83"/>
                  </a:lnTo>
                  <a:lnTo>
                    <a:pt x="1204" y="72"/>
                  </a:lnTo>
                  <a:lnTo>
                    <a:pt x="1153" y="62"/>
                  </a:lnTo>
                  <a:lnTo>
                    <a:pt x="1100" y="54"/>
                  </a:lnTo>
                  <a:lnTo>
                    <a:pt x="1047" y="50"/>
                  </a:lnTo>
                  <a:lnTo>
                    <a:pt x="994" y="46"/>
                  </a:lnTo>
                  <a:lnTo>
                    <a:pt x="941" y="45"/>
                  </a:lnTo>
                  <a:lnTo>
                    <a:pt x="941" y="45"/>
                  </a:lnTo>
                  <a:lnTo>
                    <a:pt x="900" y="45"/>
                  </a:lnTo>
                  <a:lnTo>
                    <a:pt x="858" y="47"/>
                  </a:lnTo>
                  <a:lnTo>
                    <a:pt x="816" y="51"/>
                  </a:lnTo>
                  <a:lnTo>
                    <a:pt x="775" y="56"/>
                  </a:lnTo>
                  <a:lnTo>
                    <a:pt x="733" y="62"/>
                  </a:lnTo>
                  <a:lnTo>
                    <a:pt x="692" y="70"/>
                  </a:lnTo>
                  <a:lnTo>
                    <a:pt x="652" y="79"/>
                  </a:lnTo>
                  <a:lnTo>
                    <a:pt x="611" y="89"/>
                  </a:lnTo>
                  <a:lnTo>
                    <a:pt x="571" y="100"/>
                  </a:lnTo>
                  <a:lnTo>
                    <a:pt x="530" y="113"/>
                  </a:lnTo>
                  <a:lnTo>
                    <a:pt x="491" y="126"/>
                  </a:lnTo>
                  <a:lnTo>
                    <a:pt x="453" y="142"/>
                  </a:lnTo>
                  <a:lnTo>
                    <a:pt x="413" y="159"/>
                  </a:lnTo>
                  <a:lnTo>
                    <a:pt x="376" y="177"/>
                  </a:lnTo>
                  <a:lnTo>
                    <a:pt x="338" y="196"/>
                  </a:lnTo>
                  <a:lnTo>
                    <a:pt x="301" y="216"/>
                  </a:lnTo>
                  <a:lnTo>
                    <a:pt x="282" y="227"/>
                  </a:lnTo>
                  <a:lnTo>
                    <a:pt x="282" y="227"/>
                  </a:lnTo>
                  <a:lnTo>
                    <a:pt x="240" y="253"/>
                  </a:lnTo>
                  <a:lnTo>
                    <a:pt x="69" y="649"/>
                  </a:lnTo>
                  <a:lnTo>
                    <a:pt x="501" y="653"/>
                  </a:lnTo>
                  <a:lnTo>
                    <a:pt x="501" y="653"/>
                  </a:lnTo>
                  <a:lnTo>
                    <a:pt x="526" y="637"/>
                  </a:lnTo>
                  <a:lnTo>
                    <a:pt x="551" y="624"/>
                  </a:lnTo>
                  <a:lnTo>
                    <a:pt x="565" y="616"/>
                  </a:lnTo>
                  <a:lnTo>
                    <a:pt x="565" y="616"/>
                  </a:lnTo>
                  <a:lnTo>
                    <a:pt x="588" y="604"/>
                  </a:lnTo>
                  <a:lnTo>
                    <a:pt x="610" y="594"/>
                  </a:lnTo>
                  <a:lnTo>
                    <a:pt x="633" y="584"/>
                  </a:lnTo>
                  <a:lnTo>
                    <a:pt x="655" y="575"/>
                  </a:lnTo>
                  <a:lnTo>
                    <a:pt x="678" y="567"/>
                  </a:lnTo>
                  <a:lnTo>
                    <a:pt x="701" y="559"/>
                  </a:lnTo>
                  <a:lnTo>
                    <a:pt x="724" y="553"/>
                  </a:lnTo>
                  <a:lnTo>
                    <a:pt x="748" y="547"/>
                  </a:lnTo>
                  <a:lnTo>
                    <a:pt x="771" y="541"/>
                  </a:lnTo>
                  <a:lnTo>
                    <a:pt x="796" y="537"/>
                  </a:lnTo>
                  <a:lnTo>
                    <a:pt x="820" y="532"/>
                  </a:lnTo>
                  <a:lnTo>
                    <a:pt x="843" y="529"/>
                  </a:lnTo>
                  <a:lnTo>
                    <a:pt x="868" y="527"/>
                  </a:lnTo>
                  <a:lnTo>
                    <a:pt x="892" y="525"/>
                  </a:lnTo>
                  <a:lnTo>
                    <a:pt x="916" y="523"/>
                  </a:lnTo>
                  <a:lnTo>
                    <a:pt x="941" y="523"/>
                  </a:lnTo>
                  <a:lnTo>
                    <a:pt x="941" y="523"/>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73" name="Google Shape;173;p13"/>
            <p:cNvSpPr/>
            <p:nvPr/>
          </p:nvSpPr>
          <p:spPr>
            <a:xfrm>
              <a:off x="2229096" y="1540203"/>
              <a:ext cx="728568" cy="770773"/>
            </a:xfrm>
            <a:custGeom>
              <a:avLst/>
              <a:gdLst/>
              <a:ahLst/>
              <a:cxnLst/>
              <a:rect l="l" t="t" r="r" b="b"/>
              <a:pathLst>
                <a:path w="2018" h="2039" extrusionOk="0">
                  <a:moveTo>
                    <a:pt x="2018" y="1644"/>
                  </a:moveTo>
                  <a:lnTo>
                    <a:pt x="2018" y="1644"/>
                  </a:lnTo>
                  <a:lnTo>
                    <a:pt x="1955" y="1586"/>
                  </a:lnTo>
                  <a:lnTo>
                    <a:pt x="1893" y="1526"/>
                  </a:lnTo>
                  <a:lnTo>
                    <a:pt x="1834" y="1468"/>
                  </a:lnTo>
                  <a:lnTo>
                    <a:pt x="1774" y="1408"/>
                  </a:lnTo>
                  <a:lnTo>
                    <a:pt x="1657" y="1289"/>
                  </a:lnTo>
                  <a:lnTo>
                    <a:pt x="1541" y="1168"/>
                  </a:lnTo>
                  <a:lnTo>
                    <a:pt x="1541" y="1168"/>
                  </a:lnTo>
                  <a:lnTo>
                    <a:pt x="1377" y="998"/>
                  </a:lnTo>
                  <a:lnTo>
                    <a:pt x="1293" y="913"/>
                  </a:lnTo>
                  <a:lnTo>
                    <a:pt x="1205" y="826"/>
                  </a:lnTo>
                  <a:lnTo>
                    <a:pt x="1200" y="820"/>
                  </a:lnTo>
                  <a:lnTo>
                    <a:pt x="1200" y="820"/>
                  </a:lnTo>
                  <a:lnTo>
                    <a:pt x="1053" y="668"/>
                  </a:lnTo>
                  <a:lnTo>
                    <a:pt x="918" y="528"/>
                  </a:lnTo>
                  <a:lnTo>
                    <a:pt x="918" y="528"/>
                  </a:lnTo>
                  <a:lnTo>
                    <a:pt x="738" y="340"/>
                  </a:lnTo>
                  <a:lnTo>
                    <a:pt x="541" y="138"/>
                  </a:lnTo>
                  <a:lnTo>
                    <a:pt x="508" y="105"/>
                  </a:lnTo>
                  <a:lnTo>
                    <a:pt x="508" y="105"/>
                  </a:lnTo>
                  <a:lnTo>
                    <a:pt x="504" y="100"/>
                  </a:lnTo>
                  <a:lnTo>
                    <a:pt x="503" y="98"/>
                  </a:lnTo>
                  <a:lnTo>
                    <a:pt x="503" y="98"/>
                  </a:lnTo>
                  <a:lnTo>
                    <a:pt x="481" y="79"/>
                  </a:lnTo>
                  <a:lnTo>
                    <a:pt x="481" y="79"/>
                  </a:lnTo>
                  <a:lnTo>
                    <a:pt x="0" y="0"/>
                  </a:lnTo>
                  <a:lnTo>
                    <a:pt x="131" y="466"/>
                  </a:lnTo>
                  <a:lnTo>
                    <a:pt x="131" y="466"/>
                  </a:lnTo>
                  <a:lnTo>
                    <a:pt x="134" y="469"/>
                  </a:lnTo>
                  <a:lnTo>
                    <a:pt x="134" y="469"/>
                  </a:lnTo>
                  <a:lnTo>
                    <a:pt x="135" y="469"/>
                  </a:lnTo>
                  <a:lnTo>
                    <a:pt x="135" y="469"/>
                  </a:lnTo>
                  <a:lnTo>
                    <a:pt x="166" y="501"/>
                  </a:lnTo>
                  <a:lnTo>
                    <a:pt x="193" y="529"/>
                  </a:lnTo>
                  <a:lnTo>
                    <a:pt x="193" y="529"/>
                  </a:lnTo>
                  <a:lnTo>
                    <a:pt x="399" y="742"/>
                  </a:lnTo>
                  <a:lnTo>
                    <a:pt x="827" y="1185"/>
                  </a:lnTo>
                  <a:lnTo>
                    <a:pt x="831" y="1191"/>
                  </a:lnTo>
                  <a:lnTo>
                    <a:pt x="831" y="1191"/>
                  </a:lnTo>
                  <a:lnTo>
                    <a:pt x="917" y="1275"/>
                  </a:lnTo>
                  <a:lnTo>
                    <a:pt x="1001" y="1361"/>
                  </a:lnTo>
                  <a:lnTo>
                    <a:pt x="1164" y="1530"/>
                  </a:lnTo>
                  <a:lnTo>
                    <a:pt x="1164" y="1530"/>
                  </a:lnTo>
                  <a:lnTo>
                    <a:pt x="1285" y="1654"/>
                  </a:lnTo>
                  <a:lnTo>
                    <a:pt x="1409" y="1782"/>
                  </a:lnTo>
                  <a:lnTo>
                    <a:pt x="1474" y="1846"/>
                  </a:lnTo>
                  <a:lnTo>
                    <a:pt x="1539" y="1910"/>
                  </a:lnTo>
                  <a:lnTo>
                    <a:pt x="1607" y="1974"/>
                  </a:lnTo>
                  <a:lnTo>
                    <a:pt x="1676" y="2039"/>
                  </a:lnTo>
                  <a:lnTo>
                    <a:pt x="1686" y="2028"/>
                  </a:lnTo>
                  <a:lnTo>
                    <a:pt x="1538" y="1611"/>
                  </a:lnTo>
                  <a:lnTo>
                    <a:pt x="2009" y="1638"/>
                  </a:lnTo>
                  <a:lnTo>
                    <a:pt x="2009" y="1638"/>
                  </a:lnTo>
                  <a:lnTo>
                    <a:pt x="2018" y="1644"/>
                  </a:lnTo>
                  <a:lnTo>
                    <a:pt x="2018" y="1644"/>
                  </a:lnTo>
                  <a:close/>
                </a:path>
              </a:pathLst>
            </a:custGeom>
            <a:gradFill>
              <a:gsLst>
                <a:gs pos="0">
                  <a:srgbClr val="488EFF"/>
                </a:gs>
                <a:gs pos="100000">
                  <a:srgbClr val="6167A3"/>
                </a:gs>
              </a:gsLst>
              <a:lin ang="5400000" scaled="0"/>
            </a:gra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74" name="Google Shape;174;p13"/>
            <p:cNvSpPr/>
            <p:nvPr/>
          </p:nvSpPr>
          <p:spPr>
            <a:xfrm>
              <a:off x="2217543" y="1529618"/>
              <a:ext cx="745898" cy="793454"/>
            </a:xfrm>
            <a:custGeom>
              <a:avLst/>
              <a:gdLst/>
              <a:ahLst/>
              <a:cxnLst/>
              <a:rect l="l" t="t" r="r" b="b"/>
              <a:pathLst>
                <a:path w="2066" h="2099" extrusionOk="0">
                  <a:moveTo>
                    <a:pt x="1711" y="2099"/>
                  </a:moveTo>
                  <a:lnTo>
                    <a:pt x="1694" y="2084"/>
                  </a:lnTo>
                  <a:lnTo>
                    <a:pt x="1694" y="2084"/>
                  </a:lnTo>
                  <a:lnTo>
                    <a:pt x="1624" y="2019"/>
                  </a:lnTo>
                  <a:lnTo>
                    <a:pt x="1555" y="1955"/>
                  </a:lnTo>
                  <a:lnTo>
                    <a:pt x="1490" y="1890"/>
                  </a:lnTo>
                  <a:lnTo>
                    <a:pt x="1425" y="1825"/>
                  </a:lnTo>
                  <a:lnTo>
                    <a:pt x="1301" y="1698"/>
                  </a:lnTo>
                  <a:lnTo>
                    <a:pt x="1179" y="1573"/>
                  </a:lnTo>
                  <a:lnTo>
                    <a:pt x="1179" y="1573"/>
                  </a:lnTo>
                  <a:lnTo>
                    <a:pt x="1017" y="1404"/>
                  </a:lnTo>
                  <a:lnTo>
                    <a:pt x="933" y="1319"/>
                  </a:lnTo>
                  <a:lnTo>
                    <a:pt x="848" y="1234"/>
                  </a:lnTo>
                  <a:lnTo>
                    <a:pt x="842" y="1229"/>
                  </a:lnTo>
                  <a:lnTo>
                    <a:pt x="415" y="785"/>
                  </a:lnTo>
                  <a:lnTo>
                    <a:pt x="415" y="785"/>
                  </a:lnTo>
                  <a:lnTo>
                    <a:pt x="208" y="573"/>
                  </a:lnTo>
                  <a:lnTo>
                    <a:pt x="151" y="513"/>
                  </a:lnTo>
                  <a:lnTo>
                    <a:pt x="134" y="497"/>
                  </a:lnTo>
                  <a:lnTo>
                    <a:pt x="140" y="492"/>
                  </a:lnTo>
                  <a:lnTo>
                    <a:pt x="0" y="0"/>
                  </a:lnTo>
                  <a:lnTo>
                    <a:pt x="523" y="85"/>
                  </a:lnTo>
                  <a:lnTo>
                    <a:pt x="528" y="90"/>
                  </a:lnTo>
                  <a:lnTo>
                    <a:pt x="528" y="90"/>
                  </a:lnTo>
                  <a:lnTo>
                    <a:pt x="550" y="110"/>
                  </a:lnTo>
                  <a:lnTo>
                    <a:pt x="557" y="117"/>
                  </a:lnTo>
                  <a:lnTo>
                    <a:pt x="589" y="151"/>
                  </a:lnTo>
                  <a:lnTo>
                    <a:pt x="589" y="151"/>
                  </a:lnTo>
                  <a:lnTo>
                    <a:pt x="786" y="352"/>
                  </a:lnTo>
                  <a:lnTo>
                    <a:pt x="967" y="540"/>
                  </a:lnTo>
                  <a:lnTo>
                    <a:pt x="968" y="541"/>
                  </a:lnTo>
                  <a:lnTo>
                    <a:pt x="968" y="541"/>
                  </a:lnTo>
                  <a:lnTo>
                    <a:pt x="1102" y="682"/>
                  </a:lnTo>
                  <a:lnTo>
                    <a:pt x="1249" y="833"/>
                  </a:lnTo>
                  <a:lnTo>
                    <a:pt x="1254" y="838"/>
                  </a:lnTo>
                  <a:lnTo>
                    <a:pt x="1254" y="838"/>
                  </a:lnTo>
                  <a:lnTo>
                    <a:pt x="1340" y="925"/>
                  </a:lnTo>
                  <a:lnTo>
                    <a:pt x="1426" y="1010"/>
                  </a:lnTo>
                  <a:lnTo>
                    <a:pt x="1589" y="1180"/>
                  </a:lnTo>
                  <a:lnTo>
                    <a:pt x="1589" y="1180"/>
                  </a:lnTo>
                  <a:lnTo>
                    <a:pt x="1705" y="1301"/>
                  </a:lnTo>
                  <a:lnTo>
                    <a:pt x="1822" y="1420"/>
                  </a:lnTo>
                  <a:lnTo>
                    <a:pt x="1880" y="1479"/>
                  </a:lnTo>
                  <a:lnTo>
                    <a:pt x="1941" y="1538"/>
                  </a:lnTo>
                  <a:lnTo>
                    <a:pt x="2002" y="1597"/>
                  </a:lnTo>
                  <a:lnTo>
                    <a:pt x="2066" y="1655"/>
                  </a:lnTo>
                  <a:lnTo>
                    <a:pt x="2040" y="1688"/>
                  </a:lnTo>
                  <a:lnTo>
                    <a:pt x="2040" y="1688"/>
                  </a:lnTo>
                  <a:lnTo>
                    <a:pt x="2038" y="1690"/>
                  </a:lnTo>
                  <a:lnTo>
                    <a:pt x="2038" y="1690"/>
                  </a:lnTo>
                  <a:lnTo>
                    <a:pt x="2034" y="1688"/>
                  </a:lnTo>
                  <a:lnTo>
                    <a:pt x="1603" y="1663"/>
                  </a:lnTo>
                  <a:lnTo>
                    <a:pt x="1744" y="2062"/>
                  </a:lnTo>
                  <a:lnTo>
                    <a:pt x="1711" y="2099"/>
                  </a:lnTo>
                  <a:close/>
                  <a:moveTo>
                    <a:pt x="198" y="497"/>
                  </a:moveTo>
                  <a:lnTo>
                    <a:pt x="241" y="541"/>
                  </a:lnTo>
                  <a:lnTo>
                    <a:pt x="241" y="541"/>
                  </a:lnTo>
                  <a:lnTo>
                    <a:pt x="447" y="754"/>
                  </a:lnTo>
                  <a:lnTo>
                    <a:pt x="875" y="1197"/>
                  </a:lnTo>
                  <a:lnTo>
                    <a:pt x="880" y="1203"/>
                  </a:lnTo>
                  <a:lnTo>
                    <a:pt x="880" y="1203"/>
                  </a:lnTo>
                  <a:lnTo>
                    <a:pt x="966" y="1287"/>
                  </a:lnTo>
                  <a:lnTo>
                    <a:pt x="1049" y="1373"/>
                  </a:lnTo>
                  <a:lnTo>
                    <a:pt x="1212" y="1542"/>
                  </a:lnTo>
                  <a:lnTo>
                    <a:pt x="1212" y="1542"/>
                  </a:lnTo>
                  <a:lnTo>
                    <a:pt x="1322" y="1657"/>
                  </a:lnTo>
                  <a:lnTo>
                    <a:pt x="1436" y="1773"/>
                  </a:lnTo>
                  <a:lnTo>
                    <a:pt x="1495" y="1831"/>
                  </a:lnTo>
                  <a:lnTo>
                    <a:pt x="1554" y="1890"/>
                  </a:lnTo>
                  <a:lnTo>
                    <a:pt x="1615" y="1948"/>
                  </a:lnTo>
                  <a:lnTo>
                    <a:pt x="1677" y="2008"/>
                  </a:lnTo>
                  <a:lnTo>
                    <a:pt x="1537" y="1614"/>
                  </a:lnTo>
                  <a:lnTo>
                    <a:pt x="1983" y="1640"/>
                  </a:lnTo>
                  <a:lnTo>
                    <a:pt x="1983" y="1640"/>
                  </a:lnTo>
                  <a:lnTo>
                    <a:pt x="1927" y="1587"/>
                  </a:lnTo>
                  <a:lnTo>
                    <a:pt x="1871" y="1534"/>
                  </a:lnTo>
                  <a:lnTo>
                    <a:pt x="1766" y="1427"/>
                  </a:lnTo>
                  <a:lnTo>
                    <a:pt x="1661" y="1320"/>
                  </a:lnTo>
                  <a:lnTo>
                    <a:pt x="1556" y="1211"/>
                  </a:lnTo>
                  <a:lnTo>
                    <a:pt x="1556" y="1211"/>
                  </a:lnTo>
                  <a:lnTo>
                    <a:pt x="1393" y="1042"/>
                  </a:lnTo>
                  <a:lnTo>
                    <a:pt x="1309" y="956"/>
                  </a:lnTo>
                  <a:lnTo>
                    <a:pt x="1221" y="870"/>
                  </a:lnTo>
                  <a:lnTo>
                    <a:pt x="1217" y="864"/>
                  </a:lnTo>
                  <a:lnTo>
                    <a:pt x="1217" y="864"/>
                  </a:lnTo>
                  <a:lnTo>
                    <a:pt x="935" y="573"/>
                  </a:lnTo>
                  <a:lnTo>
                    <a:pt x="934" y="571"/>
                  </a:lnTo>
                  <a:lnTo>
                    <a:pt x="934" y="571"/>
                  </a:lnTo>
                  <a:lnTo>
                    <a:pt x="753" y="384"/>
                  </a:lnTo>
                  <a:lnTo>
                    <a:pt x="557" y="182"/>
                  </a:lnTo>
                  <a:lnTo>
                    <a:pt x="518" y="142"/>
                  </a:lnTo>
                  <a:lnTo>
                    <a:pt x="518" y="142"/>
                  </a:lnTo>
                  <a:lnTo>
                    <a:pt x="503" y="128"/>
                  </a:lnTo>
                  <a:lnTo>
                    <a:pt x="63" y="55"/>
                  </a:lnTo>
                  <a:lnTo>
                    <a:pt x="184" y="483"/>
                  </a:lnTo>
                  <a:lnTo>
                    <a:pt x="198" y="497"/>
                  </a:lnTo>
                  <a:lnTo>
                    <a:pt x="198" y="497"/>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75" name="Google Shape;175;p13"/>
            <p:cNvSpPr/>
            <p:nvPr/>
          </p:nvSpPr>
          <p:spPr>
            <a:xfrm>
              <a:off x="2784368" y="2109872"/>
              <a:ext cx="741205" cy="316399"/>
            </a:xfrm>
            <a:custGeom>
              <a:avLst/>
              <a:gdLst/>
              <a:ahLst/>
              <a:cxnLst/>
              <a:rect l="l" t="t" r="r" b="b"/>
              <a:pathLst>
                <a:path w="2053" h="837" extrusionOk="0">
                  <a:moveTo>
                    <a:pt x="2050" y="321"/>
                  </a:moveTo>
                  <a:lnTo>
                    <a:pt x="1601" y="466"/>
                  </a:lnTo>
                  <a:lnTo>
                    <a:pt x="1640" y="2"/>
                  </a:lnTo>
                  <a:lnTo>
                    <a:pt x="1638" y="0"/>
                  </a:lnTo>
                  <a:lnTo>
                    <a:pt x="1638" y="0"/>
                  </a:lnTo>
                  <a:lnTo>
                    <a:pt x="1621" y="20"/>
                  </a:lnTo>
                  <a:lnTo>
                    <a:pt x="1606" y="41"/>
                  </a:lnTo>
                  <a:lnTo>
                    <a:pt x="1588" y="60"/>
                  </a:lnTo>
                  <a:lnTo>
                    <a:pt x="1571" y="78"/>
                  </a:lnTo>
                  <a:lnTo>
                    <a:pt x="1553" y="96"/>
                  </a:lnTo>
                  <a:lnTo>
                    <a:pt x="1534" y="113"/>
                  </a:lnTo>
                  <a:lnTo>
                    <a:pt x="1513" y="128"/>
                  </a:lnTo>
                  <a:lnTo>
                    <a:pt x="1494" y="144"/>
                  </a:lnTo>
                  <a:lnTo>
                    <a:pt x="1473" y="159"/>
                  </a:lnTo>
                  <a:lnTo>
                    <a:pt x="1451" y="173"/>
                  </a:lnTo>
                  <a:lnTo>
                    <a:pt x="1430" y="187"/>
                  </a:lnTo>
                  <a:lnTo>
                    <a:pt x="1408" y="200"/>
                  </a:lnTo>
                  <a:lnTo>
                    <a:pt x="1384" y="213"/>
                  </a:lnTo>
                  <a:lnTo>
                    <a:pt x="1360" y="225"/>
                  </a:lnTo>
                  <a:lnTo>
                    <a:pt x="1336" y="236"/>
                  </a:lnTo>
                  <a:lnTo>
                    <a:pt x="1310" y="247"/>
                  </a:lnTo>
                  <a:lnTo>
                    <a:pt x="1303" y="250"/>
                  </a:lnTo>
                  <a:lnTo>
                    <a:pt x="1303" y="250"/>
                  </a:lnTo>
                  <a:lnTo>
                    <a:pt x="1273" y="262"/>
                  </a:lnTo>
                  <a:lnTo>
                    <a:pt x="1242" y="274"/>
                  </a:lnTo>
                  <a:lnTo>
                    <a:pt x="1212" y="284"/>
                  </a:lnTo>
                  <a:lnTo>
                    <a:pt x="1180" y="293"/>
                  </a:lnTo>
                  <a:lnTo>
                    <a:pt x="1150" y="299"/>
                  </a:lnTo>
                  <a:lnTo>
                    <a:pt x="1118" y="305"/>
                  </a:lnTo>
                  <a:lnTo>
                    <a:pt x="1087" y="310"/>
                  </a:lnTo>
                  <a:lnTo>
                    <a:pt x="1055" y="313"/>
                  </a:lnTo>
                  <a:lnTo>
                    <a:pt x="1024" y="315"/>
                  </a:lnTo>
                  <a:lnTo>
                    <a:pt x="991" y="315"/>
                  </a:lnTo>
                  <a:lnTo>
                    <a:pt x="960" y="315"/>
                  </a:lnTo>
                  <a:lnTo>
                    <a:pt x="927" y="313"/>
                  </a:lnTo>
                  <a:lnTo>
                    <a:pt x="894" y="310"/>
                  </a:lnTo>
                  <a:lnTo>
                    <a:pt x="862" y="304"/>
                  </a:lnTo>
                  <a:lnTo>
                    <a:pt x="829" y="298"/>
                  </a:lnTo>
                  <a:lnTo>
                    <a:pt x="797" y="290"/>
                  </a:lnTo>
                  <a:lnTo>
                    <a:pt x="797" y="290"/>
                  </a:lnTo>
                  <a:lnTo>
                    <a:pt x="745" y="275"/>
                  </a:lnTo>
                  <a:lnTo>
                    <a:pt x="696" y="258"/>
                  </a:lnTo>
                  <a:lnTo>
                    <a:pt x="673" y="248"/>
                  </a:lnTo>
                  <a:lnTo>
                    <a:pt x="649" y="239"/>
                  </a:lnTo>
                  <a:lnTo>
                    <a:pt x="627" y="229"/>
                  </a:lnTo>
                  <a:lnTo>
                    <a:pt x="605" y="217"/>
                  </a:lnTo>
                  <a:lnTo>
                    <a:pt x="605" y="217"/>
                  </a:lnTo>
                  <a:lnTo>
                    <a:pt x="573" y="198"/>
                  </a:lnTo>
                  <a:lnTo>
                    <a:pt x="538" y="176"/>
                  </a:lnTo>
                  <a:lnTo>
                    <a:pt x="523" y="167"/>
                  </a:lnTo>
                  <a:lnTo>
                    <a:pt x="523" y="167"/>
                  </a:lnTo>
                  <a:lnTo>
                    <a:pt x="480" y="137"/>
                  </a:lnTo>
                  <a:lnTo>
                    <a:pt x="480" y="137"/>
                  </a:lnTo>
                  <a:lnTo>
                    <a:pt x="471" y="131"/>
                  </a:lnTo>
                  <a:lnTo>
                    <a:pt x="0" y="104"/>
                  </a:lnTo>
                  <a:lnTo>
                    <a:pt x="148" y="521"/>
                  </a:lnTo>
                  <a:lnTo>
                    <a:pt x="159" y="548"/>
                  </a:lnTo>
                  <a:lnTo>
                    <a:pt x="159" y="548"/>
                  </a:lnTo>
                  <a:lnTo>
                    <a:pt x="204" y="581"/>
                  </a:lnTo>
                  <a:lnTo>
                    <a:pt x="224" y="594"/>
                  </a:lnTo>
                  <a:lnTo>
                    <a:pt x="224" y="594"/>
                  </a:lnTo>
                  <a:lnTo>
                    <a:pt x="256" y="616"/>
                  </a:lnTo>
                  <a:lnTo>
                    <a:pt x="290" y="637"/>
                  </a:lnTo>
                  <a:lnTo>
                    <a:pt x="323" y="657"/>
                  </a:lnTo>
                  <a:lnTo>
                    <a:pt x="353" y="674"/>
                  </a:lnTo>
                  <a:lnTo>
                    <a:pt x="358" y="677"/>
                  </a:lnTo>
                  <a:lnTo>
                    <a:pt x="358" y="677"/>
                  </a:lnTo>
                  <a:lnTo>
                    <a:pt x="395" y="696"/>
                  </a:lnTo>
                  <a:lnTo>
                    <a:pt x="432" y="714"/>
                  </a:lnTo>
                  <a:lnTo>
                    <a:pt x="469" y="729"/>
                  </a:lnTo>
                  <a:lnTo>
                    <a:pt x="506" y="744"/>
                  </a:lnTo>
                  <a:lnTo>
                    <a:pt x="542" y="756"/>
                  </a:lnTo>
                  <a:lnTo>
                    <a:pt x="577" y="769"/>
                  </a:lnTo>
                  <a:lnTo>
                    <a:pt x="648" y="791"/>
                  </a:lnTo>
                  <a:lnTo>
                    <a:pt x="654" y="794"/>
                  </a:lnTo>
                  <a:lnTo>
                    <a:pt x="660" y="796"/>
                  </a:lnTo>
                  <a:lnTo>
                    <a:pt x="660" y="796"/>
                  </a:lnTo>
                  <a:lnTo>
                    <a:pt x="702" y="805"/>
                  </a:lnTo>
                  <a:lnTo>
                    <a:pt x="744" y="814"/>
                  </a:lnTo>
                  <a:lnTo>
                    <a:pt x="785" y="821"/>
                  </a:lnTo>
                  <a:lnTo>
                    <a:pt x="827" y="827"/>
                  </a:lnTo>
                  <a:lnTo>
                    <a:pt x="869" y="832"/>
                  </a:lnTo>
                  <a:lnTo>
                    <a:pt x="910" y="835"/>
                  </a:lnTo>
                  <a:lnTo>
                    <a:pt x="952" y="837"/>
                  </a:lnTo>
                  <a:lnTo>
                    <a:pt x="993" y="837"/>
                  </a:lnTo>
                  <a:lnTo>
                    <a:pt x="993" y="837"/>
                  </a:lnTo>
                  <a:lnTo>
                    <a:pt x="1026" y="837"/>
                  </a:lnTo>
                  <a:lnTo>
                    <a:pt x="1060" y="836"/>
                  </a:lnTo>
                  <a:lnTo>
                    <a:pt x="1093" y="834"/>
                  </a:lnTo>
                  <a:lnTo>
                    <a:pt x="1125" y="831"/>
                  </a:lnTo>
                  <a:lnTo>
                    <a:pt x="1158" y="827"/>
                  </a:lnTo>
                  <a:lnTo>
                    <a:pt x="1190" y="823"/>
                  </a:lnTo>
                  <a:lnTo>
                    <a:pt x="1223" y="817"/>
                  </a:lnTo>
                  <a:lnTo>
                    <a:pt x="1256" y="810"/>
                  </a:lnTo>
                  <a:lnTo>
                    <a:pt x="1288" y="804"/>
                  </a:lnTo>
                  <a:lnTo>
                    <a:pt x="1321" y="796"/>
                  </a:lnTo>
                  <a:lnTo>
                    <a:pt x="1352" y="787"/>
                  </a:lnTo>
                  <a:lnTo>
                    <a:pt x="1384" y="777"/>
                  </a:lnTo>
                  <a:lnTo>
                    <a:pt x="1417" y="767"/>
                  </a:lnTo>
                  <a:lnTo>
                    <a:pt x="1448" y="755"/>
                  </a:lnTo>
                  <a:lnTo>
                    <a:pt x="1478" y="743"/>
                  </a:lnTo>
                  <a:lnTo>
                    <a:pt x="1510" y="729"/>
                  </a:lnTo>
                  <a:lnTo>
                    <a:pt x="1510" y="729"/>
                  </a:lnTo>
                  <a:lnTo>
                    <a:pt x="1550" y="713"/>
                  </a:lnTo>
                  <a:lnTo>
                    <a:pt x="1591" y="693"/>
                  </a:lnTo>
                  <a:lnTo>
                    <a:pt x="1630" y="673"/>
                  </a:lnTo>
                  <a:lnTo>
                    <a:pt x="1669" y="653"/>
                  </a:lnTo>
                  <a:lnTo>
                    <a:pt x="1706" y="630"/>
                  </a:lnTo>
                  <a:lnTo>
                    <a:pt x="1743" y="608"/>
                  </a:lnTo>
                  <a:lnTo>
                    <a:pt x="1778" y="583"/>
                  </a:lnTo>
                  <a:lnTo>
                    <a:pt x="1813" y="557"/>
                  </a:lnTo>
                  <a:lnTo>
                    <a:pt x="1846" y="531"/>
                  </a:lnTo>
                  <a:lnTo>
                    <a:pt x="1879" y="504"/>
                  </a:lnTo>
                  <a:lnTo>
                    <a:pt x="1911" y="475"/>
                  </a:lnTo>
                  <a:lnTo>
                    <a:pt x="1941" y="446"/>
                  </a:lnTo>
                  <a:lnTo>
                    <a:pt x="1970" y="414"/>
                  </a:lnTo>
                  <a:lnTo>
                    <a:pt x="1999" y="383"/>
                  </a:lnTo>
                  <a:lnTo>
                    <a:pt x="2026" y="350"/>
                  </a:lnTo>
                  <a:lnTo>
                    <a:pt x="2053" y="316"/>
                  </a:lnTo>
                  <a:lnTo>
                    <a:pt x="2053" y="316"/>
                  </a:lnTo>
                  <a:lnTo>
                    <a:pt x="2050" y="321"/>
                  </a:lnTo>
                  <a:lnTo>
                    <a:pt x="2050" y="321"/>
                  </a:lnTo>
                  <a:close/>
                </a:path>
              </a:pathLst>
            </a:custGeom>
            <a:solidFill>
              <a:srgbClr val="6167A3"/>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76" name="Google Shape;176;p13"/>
            <p:cNvSpPr/>
            <p:nvPr/>
          </p:nvSpPr>
          <p:spPr>
            <a:xfrm>
              <a:off x="2772454" y="2098153"/>
              <a:ext cx="759617" cy="336812"/>
            </a:xfrm>
            <a:custGeom>
              <a:avLst/>
              <a:gdLst/>
              <a:ahLst/>
              <a:cxnLst/>
              <a:rect l="l" t="t" r="r" b="b"/>
              <a:pathLst>
                <a:path w="2104" h="891" extrusionOk="0">
                  <a:moveTo>
                    <a:pt x="1026" y="891"/>
                  </a:moveTo>
                  <a:lnTo>
                    <a:pt x="1026" y="891"/>
                  </a:lnTo>
                  <a:lnTo>
                    <a:pt x="1026" y="891"/>
                  </a:lnTo>
                  <a:lnTo>
                    <a:pt x="984" y="891"/>
                  </a:lnTo>
                  <a:lnTo>
                    <a:pt x="941" y="889"/>
                  </a:lnTo>
                  <a:lnTo>
                    <a:pt x="899" y="885"/>
                  </a:lnTo>
                  <a:lnTo>
                    <a:pt x="857" y="881"/>
                  </a:lnTo>
                  <a:lnTo>
                    <a:pt x="815" y="874"/>
                  </a:lnTo>
                  <a:lnTo>
                    <a:pt x="772" y="867"/>
                  </a:lnTo>
                  <a:lnTo>
                    <a:pt x="731" y="858"/>
                  </a:lnTo>
                  <a:lnTo>
                    <a:pt x="688" y="848"/>
                  </a:lnTo>
                  <a:lnTo>
                    <a:pt x="680" y="846"/>
                  </a:lnTo>
                  <a:lnTo>
                    <a:pt x="674" y="844"/>
                  </a:lnTo>
                  <a:lnTo>
                    <a:pt x="674" y="844"/>
                  </a:lnTo>
                  <a:lnTo>
                    <a:pt x="603" y="821"/>
                  </a:lnTo>
                  <a:lnTo>
                    <a:pt x="567" y="809"/>
                  </a:lnTo>
                  <a:lnTo>
                    <a:pt x="530" y="795"/>
                  </a:lnTo>
                  <a:lnTo>
                    <a:pt x="493" y="781"/>
                  </a:lnTo>
                  <a:lnTo>
                    <a:pt x="456" y="765"/>
                  </a:lnTo>
                  <a:lnTo>
                    <a:pt x="418" y="747"/>
                  </a:lnTo>
                  <a:lnTo>
                    <a:pt x="379" y="728"/>
                  </a:lnTo>
                  <a:lnTo>
                    <a:pt x="375" y="726"/>
                  </a:lnTo>
                  <a:lnTo>
                    <a:pt x="375" y="726"/>
                  </a:lnTo>
                  <a:lnTo>
                    <a:pt x="346" y="708"/>
                  </a:lnTo>
                  <a:lnTo>
                    <a:pt x="313" y="688"/>
                  </a:lnTo>
                  <a:lnTo>
                    <a:pt x="278" y="667"/>
                  </a:lnTo>
                  <a:lnTo>
                    <a:pt x="244" y="644"/>
                  </a:lnTo>
                  <a:lnTo>
                    <a:pt x="224" y="631"/>
                  </a:lnTo>
                  <a:lnTo>
                    <a:pt x="224" y="631"/>
                  </a:lnTo>
                  <a:lnTo>
                    <a:pt x="178" y="597"/>
                  </a:lnTo>
                  <a:lnTo>
                    <a:pt x="172" y="594"/>
                  </a:lnTo>
                  <a:lnTo>
                    <a:pt x="0" y="110"/>
                  </a:lnTo>
                  <a:lnTo>
                    <a:pt x="512" y="139"/>
                  </a:lnTo>
                  <a:lnTo>
                    <a:pt x="518" y="144"/>
                  </a:lnTo>
                  <a:lnTo>
                    <a:pt x="518" y="144"/>
                  </a:lnTo>
                  <a:lnTo>
                    <a:pt x="527" y="150"/>
                  </a:lnTo>
                  <a:lnTo>
                    <a:pt x="527" y="150"/>
                  </a:lnTo>
                  <a:lnTo>
                    <a:pt x="569" y="178"/>
                  </a:lnTo>
                  <a:lnTo>
                    <a:pt x="583" y="187"/>
                  </a:lnTo>
                  <a:lnTo>
                    <a:pt x="583" y="187"/>
                  </a:lnTo>
                  <a:lnTo>
                    <a:pt x="618" y="210"/>
                  </a:lnTo>
                  <a:lnTo>
                    <a:pt x="648" y="228"/>
                  </a:lnTo>
                  <a:lnTo>
                    <a:pt x="648" y="228"/>
                  </a:lnTo>
                  <a:lnTo>
                    <a:pt x="671" y="239"/>
                  </a:lnTo>
                  <a:lnTo>
                    <a:pt x="693" y="249"/>
                  </a:lnTo>
                  <a:lnTo>
                    <a:pt x="716" y="258"/>
                  </a:lnTo>
                  <a:lnTo>
                    <a:pt x="740" y="267"/>
                  </a:lnTo>
                  <a:lnTo>
                    <a:pt x="787" y="284"/>
                  </a:lnTo>
                  <a:lnTo>
                    <a:pt x="835" y="300"/>
                  </a:lnTo>
                  <a:lnTo>
                    <a:pt x="835" y="300"/>
                  </a:lnTo>
                  <a:lnTo>
                    <a:pt x="860" y="306"/>
                  </a:lnTo>
                  <a:lnTo>
                    <a:pt x="884" y="310"/>
                  </a:lnTo>
                  <a:lnTo>
                    <a:pt x="908" y="315"/>
                  </a:lnTo>
                  <a:lnTo>
                    <a:pt x="932" y="318"/>
                  </a:lnTo>
                  <a:lnTo>
                    <a:pt x="956" y="320"/>
                  </a:lnTo>
                  <a:lnTo>
                    <a:pt x="979" y="323"/>
                  </a:lnTo>
                  <a:lnTo>
                    <a:pt x="1003" y="324"/>
                  </a:lnTo>
                  <a:lnTo>
                    <a:pt x="1026" y="324"/>
                  </a:lnTo>
                  <a:lnTo>
                    <a:pt x="1026" y="324"/>
                  </a:lnTo>
                  <a:lnTo>
                    <a:pt x="1066" y="324"/>
                  </a:lnTo>
                  <a:lnTo>
                    <a:pt x="1104" y="320"/>
                  </a:lnTo>
                  <a:lnTo>
                    <a:pt x="1141" y="315"/>
                  </a:lnTo>
                  <a:lnTo>
                    <a:pt x="1180" y="308"/>
                  </a:lnTo>
                  <a:lnTo>
                    <a:pt x="1217" y="299"/>
                  </a:lnTo>
                  <a:lnTo>
                    <a:pt x="1254" y="288"/>
                  </a:lnTo>
                  <a:lnTo>
                    <a:pt x="1291" y="275"/>
                  </a:lnTo>
                  <a:lnTo>
                    <a:pt x="1327" y="261"/>
                  </a:lnTo>
                  <a:lnTo>
                    <a:pt x="1335" y="257"/>
                  </a:lnTo>
                  <a:lnTo>
                    <a:pt x="1335" y="257"/>
                  </a:lnTo>
                  <a:lnTo>
                    <a:pt x="1358" y="247"/>
                  </a:lnTo>
                  <a:lnTo>
                    <a:pt x="1383" y="236"/>
                  </a:lnTo>
                  <a:lnTo>
                    <a:pt x="1406" y="225"/>
                  </a:lnTo>
                  <a:lnTo>
                    <a:pt x="1429" y="212"/>
                  </a:lnTo>
                  <a:lnTo>
                    <a:pt x="1451" y="199"/>
                  </a:lnTo>
                  <a:lnTo>
                    <a:pt x="1472" y="186"/>
                  </a:lnTo>
                  <a:lnTo>
                    <a:pt x="1493" y="172"/>
                  </a:lnTo>
                  <a:lnTo>
                    <a:pt x="1513" y="157"/>
                  </a:lnTo>
                  <a:lnTo>
                    <a:pt x="1533" y="142"/>
                  </a:lnTo>
                  <a:lnTo>
                    <a:pt x="1552" y="127"/>
                  </a:lnTo>
                  <a:lnTo>
                    <a:pt x="1570" y="110"/>
                  </a:lnTo>
                  <a:lnTo>
                    <a:pt x="1588" y="93"/>
                  </a:lnTo>
                  <a:lnTo>
                    <a:pt x="1605" y="75"/>
                  </a:lnTo>
                  <a:lnTo>
                    <a:pt x="1622" y="57"/>
                  </a:lnTo>
                  <a:lnTo>
                    <a:pt x="1637" y="38"/>
                  </a:lnTo>
                  <a:lnTo>
                    <a:pt x="1653" y="18"/>
                  </a:lnTo>
                  <a:lnTo>
                    <a:pt x="1667" y="0"/>
                  </a:lnTo>
                  <a:lnTo>
                    <a:pt x="1697" y="23"/>
                  </a:lnTo>
                  <a:lnTo>
                    <a:pt x="1660" y="466"/>
                  </a:lnTo>
                  <a:lnTo>
                    <a:pt x="2076" y="330"/>
                  </a:lnTo>
                  <a:lnTo>
                    <a:pt x="2080" y="342"/>
                  </a:lnTo>
                  <a:lnTo>
                    <a:pt x="2104" y="361"/>
                  </a:lnTo>
                  <a:lnTo>
                    <a:pt x="2104" y="361"/>
                  </a:lnTo>
                  <a:lnTo>
                    <a:pt x="2077" y="396"/>
                  </a:lnTo>
                  <a:lnTo>
                    <a:pt x="2049" y="428"/>
                  </a:lnTo>
                  <a:lnTo>
                    <a:pt x="2020" y="461"/>
                  </a:lnTo>
                  <a:lnTo>
                    <a:pt x="1990" y="493"/>
                  </a:lnTo>
                  <a:lnTo>
                    <a:pt x="1959" y="523"/>
                  </a:lnTo>
                  <a:lnTo>
                    <a:pt x="1927" y="551"/>
                  </a:lnTo>
                  <a:lnTo>
                    <a:pt x="1894" y="579"/>
                  </a:lnTo>
                  <a:lnTo>
                    <a:pt x="1859" y="606"/>
                  </a:lnTo>
                  <a:lnTo>
                    <a:pt x="1824" y="632"/>
                  </a:lnTo>
                  <a:lnTo>
                    <a:pt x="1788" y="657"/>
                  </a:lnTo>
                  <a:lnTo>
                    <a:pt x="1751" y="681"/>
                  </a:lnTo>
                  <a:lnTo>
                    <a:pt x="1713" y="703"/>
                  </a:lnTo>
                  <a:lnTo>
                    <a:pt x="1675" y="724"/>
                  </a:lnTo>
                  <a:lnTo>
                    <a:pt x="1634" y="745"/>
                  </a:lnTo>
                  <a:lnTo>
                    <a:pt x="1594" y="764"/>
                  </a:lnTo>
                  <a:lnTo>
                    <a:pt x="1552" y="782"/>
                  </a:lnTo>
                  <a:lnTo>
                    <a:pt x="1552" y="782"/>
                  </a:lnTo>
                  <a:lnTo>
                    <a:pt x="1520" y="794"/>
                  </a:lnTo>
                  <a:lnTo>
                    <a:pt x="1489" y="807"/>
                  </a:lnTo>
                  <a:lnTo>
                    <a:pt x="1456" y="819"/>
                  </a:lnTo>
                  <a:lnTo>
                    <a:pt x="1425" y="829"/>
                  </a:lnTo>
                  <a:lnTo>
                    <a:pt x="1392" y="839"/>
                  </a:lnTo>
                  <a:lnTo>
                    <a:pt x="1360" y="848"/>
                  </a:lnTo>
                  <a:lnTo>
                    <a:pt x="1327" y="856"/>
                  </a:lnTo>
                  <a:lnTo>
                    <a:pt x="1294" y="864"/>
                  </a:lnTo>
                  <a:lnTo>
                    <a:pt x="1261" y="870"/>
                  </a:lnTo>
                  <a:lnTo>
                    <a:pt x="1228" y="875"/>
                  </a:lnTo>
                  <a:lnTo>
                    <a:pt x="1194" y="881"/>
                  </a:lnTo>
                  <a:lnTo>
                    <a:pt x="1162" y="884"/>
                  </a:lnTo>
                  <a:lnTo>
                    <a:pt x="1128" y="888"/>
                  </a:lnTo>
                  <a:lnTo>
                    <a:pt x="1094" y="890"/>
                  </a:lnTo>
                  <a:lnTo>
                    <a:pt x="1060" y="891"/>
                  </a:lnTo>
                  <a:lnTo>
                    <a:pt x="1026" y="891"/>
                  </a:lnTo>
                  <a:lnTo>
                    <a:pt x="1026" y="891"/>
                  </a:lnTo>
                  <a:close/>
                  <a:moveTo>
                    <a:pt x="693" y="803"/>
                  </a:moveTo>
                  <a:lnTo>
                    <a:pt x="699" y="804"/>
                  </a:lnTo>
                  <a:lnTo>
                    <a:pt x="699" y="804"/>
                  </a:lnTo>
                  <a:lnTo>
                    <a:pt x="740" y="814"/>
                  </a:lnTo>
                  <a:lnTo>
                    <a:pt x="781" y="822"/>
                  </a:lnTo>
                  <a:lnTo>
                    <a:pt x="822" y="830"/>
                  </a:lnTo>
                  <a:lnTo>
                    <a:pt x="862" y="836"/>
                  </a:lnTo>
                  <a:lnTo>
                    <a:pt x="904" y="840"/>
                  </a:lnTo>
                  <a:lnTo>
                    <a:pt x="944" y="844"/>
                  </a:lnTo>
                  <a:lnTo>
                    <a:pt x="985" y="846"/>
                  </a:lnTo>
                  <a:lnTo>
                    <a:pt x="1026" y="846"/>
                  </a:lnTo>
                  <a:lnTo>
                    <a:pt x="1026" y="846"/>
                  </a:lnTo>
                  <a:lnTo>
                    <a:pt x="1026" y="846"/>
                  </a:lnTo>
                  <a:lnTo>
                    <a:pt x="1059" y="846"/>
                  </a:lnTo>
                  <a:lnTo>
                    <a:pt x="1092" y="845"/>
                  </a:lnTo>
                  <a:lnTo>
                    <a:pt x="1124" y="843"/>
                  </a:lnTo>
                  <a:lnTo>
                    <a:pt x="1157" y="839"/>
                  </a:lnTo>
                  <a:lnTo>
                    <a:pt x="1189" y="836"/>
                  </a:lnTo>
                  <a:lnTo>
                    <a:pt x="1221" y="831"/>
                  </a:lnTo>
                  <a:lnTo>
                    <a:pt x="1253" y="826"/>
                  </a:lnTo>
                  <a:lnTo>
                    <a:pt x="1285" y="819"/>
                  </a:lnTo>
                  <a:lnTo>
                    <a:pt x="1317" y="812"/>
                  </a:lnTo>
                  <a:lnTo>
                    <a:pt x="1348" y="804"/>
                  </a:lnTo>
                  <a:lnTo>
                    <a:pt x="1380" y="795"/>
                  </a:lnTo>
                  <a:lnTo>
                    <a:pt x="1411" y="786"/>
                  </a:lnTo>
                  <a:lnTo>
                    <a:pt x="1442" y="776"/>
                  </a:lnTo>
                  <a:lnTo>
                    <a:pt x="1473" y="765"/>
                  </a:lnTo>
                  <a:lnTo>
                    <a:pt x="1504" y="753"/>
                  </a:lnTo>
                  <a:lnTo>
                    <a:pt x="1534" y="740"/>
                  </a:lnTo>
                  <a:lnTo>
                    <a:pt x="1534" y="740"/>
                  </a:lnTo>
                  <a:lnTo>
                    <a:pt x="1534" y="740"/>
                  </a:lnTo>
                  <a:lnTo>
                    <a:pt x="1570" y="724"/>
                  </a:lnTo>
                  <a:lnTo>
                    <a:pt x="1605" y="709"/>
                  </a:lnTo>
                  <a:lnTo>
                    <a:pt x="1639" y="692"/>
                  </a:lnTo>
                  <a:lnTo>
                    <a:pt x="1672" y="674"/>
                  </a:lnTo>
                  <a:lnTo>
                    <a:pt x="1705" y="656"/>
                  </a:lnTo>
                  <a:lnTo>
                    <a:pt x="1738" y="637"/>
                  </a:lnTo>
                  <a:lnTo>
                    <a:pt x="1769" y="616"/>
                  </a:lnTo>
                  <a:lnTo>
                    <a:pt x="1800" y="595"/>
                  </a:lnTo>
                  <a:lnTo>
                    <a:pt x="1829" y="572"/>
                  </a:lnTo>
                  <a:lnTo>
                    <a:pt x="1858" y="550"/>
                  </a:lnTo>
                  <a:lnTo>
                    <a:pt x="1887" y="526"/>
                  </a:lnTo>
                  <a:lnTo>
                    <a:pt x="1914" y="502"/>
                  </a:lnTo>
                  <a:lnTo>
                    <a:pt x="1941" y="477"/>
                  </a:lnTo>
                  <a:lnTo>
                    <a:pt x="1967" y="451"/>
                  </a:lnTo>
                  <a:lnTo>
                    <a:pt x="1993" y="424"/>
                  </a:lnTo>
                  <a:lnTo>
                    <a:pt x="2018" y="397"/>
                  </a:lnTo>
                  <a:lnTo>
                    <a:pt x="1609" y="530"/>
                  </a:lnTo>
                  <a:lnTo>
                    <a:pt x="1645" y="96"/>
                  </a:lnTo>
                  <a:lnTo>
                    <a:pt x="1645" y="96"/>
                  </a:lnTo>
                  <a:lnTo>
                    <a:pt x="1615" y="129"/>
                  </a:lnTo>
                  <a:lnTo>
                    <a:pt x="1583" y="158"/>
                  </a:lnTo>
                  <a:lnTo>
                    <a:pt x="1549" y="186"/>
                  </a:lnTo>
                  <a:lnTo>
                    <a:pt x="1514" y="212"/>
                  </a:lnTo>
                  <a:lnTo>
                    <a:pt x="1475" y="237"/>
                  </a:lnTo>
                  <a:lnTo>
                    <a:pt x="1436" y="260"/>
                  </a:lnTo>
                  <a:lnTo>
                    <a:pt x="1394" y="280"/>
                  </a:lnTo>
                  <a:lnTo>
                    <a:pt x="1352" y="299"/>
                  </a:lnTo>
                  <a:lnTo>
                    <a:pt x="1345" y="301"/>
                  </a:lnTo>
                  <a:lnTo>
                    <a:pt x="1345" y="301"/>
                  </a:lnTo>
                  <a:lnTo>
                    <a:pt x="1307" y="317"/>
                  </a:lnTo>
                  <a:lnTo>
                    <a:pt x="1267" y="332"/>
                  </a:lnTo>
                  <a:lnTo>
                    <a:pt x="1228" y="343"/>
                  </a:lnTo>
                  <a:lnTo>
                    <a:pt x="1189" y="352"/>
                  </a:lnTo>
                  <a:lnTo>
                    <a:pt x="1149" y="360"/>
                  </a:lnTo>
                  <a:lnTo>
                    <a:pt x="1109" y="365"/>
                  </a:lnTo>
                  <a:lnTo>
                    <a:pt x="1068" y="368"/>
                  </a:lnTo>
                  <a:lnTo>
                    <a:pt x="1026" y="369"/>
                  </a:lnTo>
                  <a:lnTo>
                    <a:pt x="1026" y="369"/>
                  </a:lnTo>
                  <a:lnTo>
                    <a:pt x="1002" y="369"/>
                  </a:lnTo>
                  <a:lnTo>
                    <a:pt x="977" y="368"/>
                  </a:lnTo>
                  <a:lnTo>
                    <a:pt x="951" y="365"/>
                  </a:lnTo>
                  <a:lnTo>
                    <a:pt x="926" y="363"/>
                  </a:lnTo>
                  <a:lnTo>
                    <a:pt x="900" y="360"/>
                  </a:lnTo>
                  <a:lnTo>
                    <a:pt x="875" y="355"/>
                  </a:lnTo>
                  <a:lnTo>
                    <a:pt x="850" y="350"/>
                  </a:lnTo>
                  <a:lnTo>
                    <a:pt x="824" y="344"/>
                  </a:lnTo>
                  <a:lnTo>
                    <a:pt x="823" y="343"/>
                  </a:lnTo>
                  <a:lnTo>
                    <a:pt x="823" y="343"/>
                  </a:lnTo>
                  <a:lnTo>
                    <a:pt x="772" y="327"/>
                  </a:lnTo>
                  <a:lnTo>
                    <a:pt x="723" y="310"/>
                  </a:lnTo>
                  <a:lnTo>
                    <a:pt x="698" y="300"/>
                  </a:lnTo>
                  <a:lnTo>
                    <a:pt x="674" y="290"/>
                  </a:lnTo>
                  <a:lnTo>
                    <a:pt x="651" y="280"/>
                  </a:lnTo>
                  <a:lnTo>
                    <a:pt x="627" y="267"/>
                  </a:lnTo>
                  <a:lnTo>
                    <a:pt x="627" y="267"/>
                  </a:lnTo>
                  <a:lnTo>
                    <a:pt x="627" y="267"/>
                  </a:lnTo>
                  <a:lnTo>
                    <a:pt x="596" y="249"/>
                  </a:lnTo>
                  <a:lnTo>
                    <a:pt x="558" y="226"/>
                  </a:lnTo>
                  <a:lnTo>
                    <a:pt x="544" y="217"/>
                  </a:lnTo>
                  <a:lnTo>
                    <a:pt x="544" y="217"/>
                  </a:lnTo>
                  <a:lnTo>
                    <a:pt x="501" y="186"/>
                  </a:lnTo>
                  <a:lnTo>
                    <a:pt x="501" y="186"/>
                  </a:lnTo>
                  <a:lnTo>
                    <a:pt x="497" y="184"/>
                  </a:lnTo>
                  <a:lnTo>
                    <a:pt x="66" y="159"/>
                  </a:lnTo>
                  <a:lnTo>
                    <a:pt x="210" y="566"/>
                  </a:lnTo>
                  <a:lnTo>
                    <a:pt x="210" y="566"/>
                  </a:lnTo>
                  <a:lnTo>
                    <a:pt x="250" y="594"/>
                  </a:lnTo>
                  <a:lnTo>
                    <a:pt x="269" y="607"/>
                  </a:lnTo>
                  <a:lnTo>
                    <a:pt x="269" y="607"/>
                  </a:lnTo>
                  <a:lnTo>
                    <a:pt x="303" y="629"/>
                  </a:lnTo>
                  <a:lnTo>
                    <a:pt x="336" y="650"/>
                  </a:lnTo>
                  <a:lnTo>
                    <a:pt x="368" y="669"/>
                  </a:lnTo>
                  <a:lnTo>
                    <a:pt x="397" y="686"/>
                  </a:lnTo>
                  <a:lnTo>
                    <a:pt x="401" y="688"/>
                  </a:lnTo>
                  <a:lnTo>
                    <a:pt x="401" y="688"/>
                  </a:lnTo>
                  <a:lnTo>
                    <a:pt x="438" y="706"/>
                  </a:lnTo>
                  <a:lnTo>
                    <a:pt x="475" y="724"/>
                  </a:lnTo>
                  <a:lnTo>
                    <a:pt x="511" y="739"/>
                  </a:lnTo>
                  <a:lnTo>
                    <a:pt x="547" y="754"/>
                  </a:lnTo>
                  <a:lnTo>
                    <a:pt x="583" y="767"/>
                  </a:lnTo>
                  <a:lnTo>
                    <a:pt x="618" y="778"/>
                  </a:lnTo>
                  <a:lnTo>
                    <a:pt x="688" y="801"/>
                  </a:lnTo>
                  <a:lnTo>
                    <a:pt x="693" y="803"/>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77" name="Google Shape;177;p13"/>
            <p:cNvSpPr/>
            <p:nvPr/>
          </p:nvSpPr>
          <p:spPr>
            <a:xfrm>
              <a:off x="3300648" y="1492573"/>
              <a:ext cx="325653" cy="793454"/>
            </a:xfrm>
            <a:custGeom>
              <a:avLst/>
              <a:gdLst/>
              <a:ahLst/>
              <a:cxnLst/>
              <a:rect l="l" t="t" r="r" b="b"/>
              <a:pathLst>
                <a:path w="902" h="2099" extrusionOk="0">
                  <a:moveTo>
                    <a:pt x="901" y="1089"/>
                  </a:moveTo>
                  <a:lnTo>
                    <a:pt x="901" y="1089"/>
                  </a:lnTo>
                  <a:lnTo>
                    <a:pt x="901" y="1033"/>
                  </a:lnTo>
                  <a:lnTo>
                    <a:pt x="901" y="1027"/>
                  </a:lnTo>
                  <a:lnTo>
                    <a:pt x="900" y="1021"/>
                  </a:lnTo>
                  <a:lnTo>
                    <a:pt x="900" y="1021"/>
                  </a:lnTo>
                  <a:lnTo>
                    <a:pt x="899" y="990"/>
                  </a:lnTo>
                  <a:lnTo>
                    <a:pt x="896" y="959"/>
                  </a:lnTo>
                  <a:lnTo>
                    <a:pt x="892" y="930"/>
                  </a:lnTo>
                  <a:lnTo>
                    <a:pt x="887" y="900"/>
                  </a:lnTo>
                  <a:lnTo>
                    <a:pt x="882" y="871"/>
                  </a:lnTo>
                  <a:lnTo>
                    <a:pt x="877" y="843"/>
                  </a:lnTo>
                  <a:lnTo>
                    <a:pt x="863" y="789"/>
                  </a:lnTo>
                  <a:lnTo>
                    <a:pt x="848" y="739"/>
                  </a:lnTo>
                  <a:lnTo>
                    <a:pt x="833" y="692"/>
                  </a:lnTo>
                  <a:lnTo>
                    <a:pt x="817" y="649"/>
                  </a:lnTo>
                  <a:lnTo>
                    <a:pt x="802" y="611"/>
                  </a:lnTo>
                  <a:lnTo>
                    <a:pt x="800" y="606"/>
                  </a:lnTo>
                  <a:lnTo>
                    <a:pt x="800" y="606"/>
                  </a:lnTo>
                  <a:lnTo>
                    <a:pt x="780" y="561"/>
                  </a:lnTo>
                  <a:lnTo>
                    <a:pt x="758" y="516"/>
                  </a:lnTo>
                  <a:lnTo>
                    <a:pt x="735" y="473"/>
                  </a:lnTo>
                  <a:lnTo>
                    <a:pt x="710" y="431"/>
                  </a:lnTo>
                  <a:lnTo>
                    <a:pt x="684" y="389"/>
                  </a:lnTo>
                  <a:lnTo>
                    <a:pt x="656" y="349"/>
                  </a:lnTo>
                  <a:lnTo>
                    <a:pt x="626" y="309"/>
                  </a:lnTo>
                  <a:lnTo>
                    <a:pt x="594" y="270"/>
                  </a:lnTo>
                  <a:lnTo>
                    <a:pt x="562" y="233"/>
                  </a:lnTo>
                  <a:lnTo>
                    <a:pt x="528" y="197"/>
                  </a:lnTo>
                  <a:lnTo>
                    <a:pt x="492" y="161"/>
                  </a:lnTo>
                  <a:lnTo>
                    <a:pt x="454" y="127"/>
                  </a:lnTo>
                  <a:lnTo>
                    <a:pt x="415" y="93"/>
                  </a:lnTo>
                  <a:lnTo>
                    <a:pt x="374" y="61"/>
                  </a:lnTo>
                  <a:lnTo>
                    <a:pt x="332" y="29"/>
                  </a:lnTo>
                  <a:lnTo>
                    <a:pt x="288" y="0"/>
                  </a:lnTo>
                  <a:lnTo>
                    <a:pt x="288" y="1"/>
                  </a:lnTo>
                  <a:lnTo>
                    <a:pt x="473" y="432"/>
                  </a:lnTo>
                  <a:lnTo>
                    <a:pt x="1" y="435"/>
                  </a:lnTo>
                  <a:lnTo>
                    <a:pt x="1" y="435"/>
                  </a:lnTo>
                  <a:lnTo>
                    <a:pt x="0" y="434"/>
                  </a:lnTo>
                  <a:lnTo>
                    <a:pt x="0" y="434"/>
                  </a:lnTo>
                  <a:lnTo>
                    <a:pt x="28" y="453"/>
                  </a:lnTo>
                  <a:lnTo>
                    <a:pt x="54" y="474"/>
                  </a:lnTo>
                  <a:lnTo>
                    <a:pt x="80" y="494"/>
                  </a:lnTo>
                  <a:lnTo>
                    <a:pt x="105" y="514"/>
                  </a:lnTo>
                  <a:lnTo>
                    <a:pt x="127" y="536"/>
                  </a:lnTo>
                  <a:lnTo>
                    <a:pt x="150" y="557"/>
                  </a:lnTo>
                  <a:lnTo>
                    <a:pt x="171" y="579"/>
                  </a:lnTo>
                  <a:lnTo>
                    <a:pt x="191" y="603"/>
                  </a:lnTo>
                  <a:lnTo>
                    <a:pt x="212" y="626"/>
                  </a:lnTo>
                  <a:lnTo>
                    <a:pt x="230" y="650"/>
                  </a:lnTo>
                  <a:lnTo>
                    <a:pt x="246" y="675"/>
                  </a:lnTo>
                  <a:lnTo>
                    <a:pt x="263" y="700"/>
                  </a:lnTo>
                  <a:lnTo>
                    <a:pt x="278" y="726"/>
                  </a:lnTo>
                  <a:lnTo>
                    <a:pt x="293" y="752"/>
                  </a:lnTo>
                  <a:lnTo>
                    <a:pt x="306" y="780"/>
                  </a:lnTo>
                  <a:lnTo>
                    <a:pt x="319" y="807"/>
                  </a:lnTo>
                  <a:lnTo>
                    <a:pt x="319" y="807"/>
                  </a:lnTo>
                  <a:lnTo>
                    <a:pt x="332" y="842"/>
                  </a:lnTo>
                  <a:lnTo>
                    <a:pt x="343" y="874"/>
                  </a:lnTo>
                  <a:lnTo>
                    <a:pt x="353" y="905"/>
                  </a:lnTo>
                  <a:lnTo>
                    <a:pt x="361" y="934"/>
                  </a:lnTo>
                  <a:lnTo>
                    <a:pt x="368" y="962"/>
                  </a:lnTo>
                  <a:lnTo>
                    <a:pt x="373" y="989"/>
                  </a:lnTo>
                  <a:lnTo>
                    <a:pt x="377" y="1015"/>
                  </a:lnTo>
                  <a:lnTo>
                    <a:pt x="379" y="1040"/>
                  </a:lnTo>
                  <a:lnTo>
                    <a:pt x="379" y="1040"/>
                  </a:lnTo>
                  <a:lnTo>
                    <a:pt x="379" y="1097"/>
                  </a:lnTo>
                  <a:lnTo>
                    <a:pt x="379" y="1097"/>
                  </a:lnTo>
                  <a:lnTo>
                    <a:pt x="380" y="1136"/>
                  </a:lnTo>
                  <a:lnTo>
                    <a:pt x="380" y="1172"/>
                  </a:lnTo>
                  <a:lnTo>
                    <a:pt x="379" y="1206"/>
                  </a:lnTo>
                  <a:lnTo>
                    <a:pt x="376" y="1238"/>
                  </a:lnTo>
                  <a:lnTo>
                    <a:pt x="376" y="1238"/>
                  </a:lnTo>
                  <a:lnTo>
                    <a:pt x="368" y="1284"/>
                  </a:lnTo>
                  <a:lnTo>
                    <a:pt x="359" y="1328"/>
                  </a:lnTo>
                  <a:lnTo>
                    <a:pt x="348" y="1370"/>
                  </a:lnTo>
                  <a:lnTo>
                    <a:pt x="334" y="1411"/>
                  </a:lnTo>
                  <a:lnTo>
                    <a:pt x="319" y="1451"/>
                  </a:lnTo>
                  <a:lnTo>
                    <a:pt x="301" y="1489"/>
                  </a:lnTo>
                  <a:lnTo>
                    <a:pt x="280" y="1527"/>
                  </a:lnTo>
                  <a:lnTo>
                    <a:pt x="258" y="1563"/>
                  </a:lnTo>
                  <a:lnTo>
                    <a:pt x="249" y="1578"/>
                  </a:lnTo>
                  <a:lnTo>
                    <a:pt x="249" y="1578"/>
                  </a:lnTo>
                  <a:lnTo>
                    <a:pt x="231" y="1604"/>
                  </a:lnTo>
                  <a:lnTo>
                    <a:pt x="212" y="1629"/>
                  </a:lnTo>
                  <a:lnTo>
                    <a:pt x="210" y="1635"/>
                  </a:lnTo>
                  <a:lnTo>
                    <a:pt x="171" y="2099"/>
                  </a:lnTo>
                  <a:lnTo>
                    <a:pt x="620" y="1954"/>
                  </a:lnTo>
                  <a:lnTo>
                    <a:pt x="620" y="1954"/>
                  </a:lnTo>
                  <a:lnTo>
                    <a:pt x="623" y="1949"/>
                  </a:lnTo>
                  <a:lnTo>
                    <a:pt x="623" y="1949"/>
                  </a:lnTo>
                  <a:lnTo>
                    <a:pt x="655" y="1908"/>
                  </a:lnTo>
                  <a:lnTo>
                    <a:pt x="668" y="1890"/>
                  </a:lnTo>
                  <a:lnTo>
                    <a:pt x="668" y="1890"/>
                  </a:lnTo>
                  <a:lnTo>
                    <a:pt x="690" y="1857"/>
                  </a:lnTo>
                  <a:lnTo>
                    <a:pt x="711" y="1823"/>
                  </a:lnTo>
                  <a:lnTo>
                    <a:pt x="731" y="1791"/>
                  </a:lnTo>
                  <a:lnTo>
                    <a:pt x="751" y="1757"/>
                  </a:lnTo>
                  <a:lnTo>
                    <a:pt x="767" y="1722"/>
                  </a:lnTo>
                  <a:lnTo>
                    <a:pt x="784" y="1687"/>
                  </a:lnTo>
                  <a:lnTo>
                    <a:pt x="800" y="1652"/>
                  </a:lnTo>
                  <a:lnTo>
                    <a:pt x="815" y="1616"/>
                  </a:lnTo>
                  <a:lnTo>
                    <a:pt x="828" y="1580"/>
                  </a:lnTo>
                  <a:lnTo>
                    <a:pt x="841" y="1543"/>
                  </a:lnTo>
                  <a:lnTo>
                    <a:pt x="852" y="1506"/>
                  </a:lnTo>
                  <a:lnTo>
                    <a:pt x="862" y="1468"/>
                  </a:lnTo>
                  <a:lnTo>
                    <a:pt x="871" y="1429"/>
                  </a:lnTo>
                  <a:lnTo>
                    <a:pt x="880" y="1390"/>
                  </a:lnTo>
                  <a:lnTo>
                    <a:pt x="887" y="1349"/>
                  </a:lnTo>
                  <a:lnTo>
                    <a:pt x="893" y="1309"/>
                  </a:lnTo>
                  <a:lnTo>
                    <a:pt x="893" y="1308"/>
                  </a:lnTo>
                  <a:lnTo>
                    <a:pt x="893" y="1308"/>
                  </a:lnTo>
                  <a:lnTo>
                    <a:pt x="897" y="1278"/>
                  </a:lnTo>
                  <a:lnTo>
                    <a:pt x="899" y="1249"/>
                  </a:lnTo>
                  <a:lnTo>
                    <a:pt x="901" y="1221"/>
                  </a:lnTo>
                  <a:lnTo>
                    <a:pt x="901" y="1193"/>
                  </a:lnTo>
                  <a:lnTo>
                    <a:pt x="902" y="1140"/>
                  </a:lnTo>
                  <a:lnTo>
                    <a:pt x="901" y="1089"/>
                  </a:lnTo>
                  <a:lnTo>
                    <a:pt x="901" y="1089"/>
                  </a:lnTo>
                  <a:close/>
                </a:path>
              </a:pathLst>
            </a:custGeom>
            <a:solidFill>
              <a:srgbClr val="6167A3"/>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78" name="Google Shape;178;p13"/>
            <p:cNvSpPr/>
            <p:nvPr/>
          </p:nvSpPr>
          <p:spPr>
            <a:xfrm>
              <a:off x="3296315" y="1480476"/>
              <a:ext cx="338290" cy="818025"/>
            </a:xfrm>
            <a:custGeom>
              <a:avLst/>
              <a:gdLst/>
              <a:ahLst/>
              <a:cxnLst/>
              <a:rect l="l" t="t" r="r" b="b"/>
              <a:pathLst>
                <a:path w="937" h="2164" extrusionOk="0">
                  <a:moveTo>
                    <a:pt x="158" y="2164"/>
                  </a:moveTo>
                  <a:lnTo>
                    <a:pt x="201" y="1653"/>
                  </a:lnTo>
                  <a:lnTo>
                    <a:pt x="206" y="1647"/>
                  </a:lnTo>
                  <a:lnTo>
                    <a:pt x="206" y="1647"/>
                  </a:lnTo>
                  <a:lnTo>
                    <a:pt x="224" y="1622"/>
                  </a:lnTo>
                  <a:lnTo>
                    <a:pt x="242" y="1597"/>
                  </a:lnTo>
                  <a:lnTo>
                    <a:pt x="252" y="1583"/>
                  </a:lnTo>
                  <a:lnTo>
                    <a:pt x="252" y="1583"/>
                  </a:lnTo>
                  <a:lnTo>
                    <a:pt x="273" y="1548"/>
                  </a:lnTo>
                  <a:lnTo>
                    <a:pt x="292" y="1512"/>
                  </a:lnTo>
                  <a:lnTo>
                    <a:pt x="309" y="1474"/>
                  </a:lnTo>
                  <a:lnTo>
                    <a:pt x="325" y="1435"/>
                  </a:lnTo>
                  <a:lnTo>
                    <a:pt x="338" y="1395"/>
                  </a:lnTo>
                  <a:lnTo>
                    <a:pt x="349" y="1354"/>
                  </a:lnTo>
                  <a:lnTo>
                    <a:pt x="359" y="1312"/>
                  </a:lnTo>
                  <a:lnTo>
                    <a:pt x="365" y="1267"/>
                  </a:lnTo>
                  <a:lnTo>
                    <a:pt x="365" y="1267"/>
                  </a:lnTo>
                  <a:lnTo>
                    <a:pt x="369" y="1236"/>
                  </a:lnTo>
                  <a:lnTo>
                    <a:pt x="370" y="1204"/>
                  </a:lnTo>
                  <a:lnTo>
                    <a:pt x="370" y="1168"/>
                  </a:lnTo>
                  <a:lnTo>
                    <a:pt x="369" y="1130"/>
                  </a:lnTo>
                  <a:lnTo>
                    <a:pt x="369" y="1129"/>
                  </a:lnTo>
                  <a:lnTo>
                    <a:pt x="369" y="1129"/>
                  </a:lnTo>
                  <a:lnTo>
                    <a:pt x="369" y="1073"/>
                  </a:lnTo>
                  <a:lnTo>
                    <a:pt x="369" y="1073"/>
                  </a:lnTo>
                  <a:lnTo>
                    <a:pt x="367" y="1049"/>
                  </a:lnTo>
                  <a:lnTo>
                    <a:pt x="363" y="1025"/>
                  </a:lnTo>
                  <a:lnTo>
                    <a:pt x="358" y="999"/>
                  </a:lnTo>
                  <a:lnTo>
                    <a:pt x="351" y="972"/>
                  </a:lnTo>
                  <a:lnTo>
                    <a:pt x="343" y="942"/>
                  </a:lnTo>
                  <a:lnTo>
                    <a:pt x="334" y="913"/>
                  </a:lnTo>
                  <a:lnTo>
                    <a:pt x="323" y="882"/>
                  </a:lnTo>
                  <a:lnTo>
                    <a:pt x="309" y="848"/>
                  </a:lnTo>
                  <a:lnTo>
                    <a:pt x="309" y="848"/>
                  </a:lnTo>
                  <a:lnTo>
                    <a:pt x="298" y="821"/>
                  </a:lnTo>
                  <a:lnTo>
                    <a:pt x="284" y="794"/>
                  </a:lnTo>
                  <a:lnTo>
                    <a:pt x="271" y="769"/>
                  </a:lnTo>
                  <a:lnTo>
                    <a:pt x="255" y="743"/>
                  </a:lnTo>
                  <a:lnTo>
                    <a:pt x="239" y="718"/>
                  </a:lnTo>
                  <a:lnTo>
                    <a:pt x="222" y="695"/>
                  </a:lnTo>
                  <a:lnTo>
                    <a:pt x="206" y="671"/>
                  </a:lnTo>
                  <a:lnTo>
                    <a:pt x="186" y="649"/>
                  </a:lnTo>
                  <a:lnTo>
                    <a:pt x="166" y="626"/>
                  </a:lnTo>
                  <a:lnTo>
                    <a:pt x="146" y="605"/>
                  </a:lnTo>
                  <a:lnTo>
                    <a:pt x="123" y="583"/>
                  </a:lnTo>
                  <a:lnTo>
                    <a:pt x="101" y="563"/>
                  </a:lnTo>
                  <a:lnTo>
                    <a:pt x="77" y="543"/>
                  </a:lnTo>
                  <a:lnTo>
                    <a:pt x="53" y="524"/>
                  </a:lnTo>
                  <a:lnTo>
                    <a:pt x="27" y="505"/>
                  </a:lnTo>
                  <a:lnTo>
                    <a:pt x="0" y="485"/>
                  </a:lnTo>
                  <a:lnTo>
                    <a:pt x="13" y="465"/>
                  </a:lnTo>
                  <a:lnTo>
                    <a:pt x="13" y="445"/>
                  </a:lnTo>
                  <a:lnTo>
                    <a:pt x="451" y="441"/>
                  </a:lnTo>
                  <a:lnTo>
                    <a:pt x="274" y="31"/>
                  </a:lnTo>
                  <a:lnTo>
                    <a:pt x="294" y="0"/>
                  </a:lnTo>
                  <a:lnTo>
                    <a:pt x="313" y="13"/>
                  </a:lnTo>
                  <a:lnTo>
                    <a:pt x="313" y="13"/>
                  </a:lnTo>
                  <a:lnTo>
                    <a:pt x="358" y="43"/>
                  </a:lnTo>
                  <a:lnTo>
                    <a:pt x="400" y="75"/>
                  </a:lnTo>
                  <a:lnTo>
                    <a:pt x="441" y="108"/>
                  </a:lnTo>
                  <a:lnTo>
                    <a:pt x="481" y="142"/>
                  </a:lnTo>
                  <a:lnTo>
                    <a:pt x="520" y="177"/>
                  </a:lnTo>
                  <a:lnTo>
                    <a:pt x="556" y="213"/>
                  </a:lnTo>
                  <a:lnTo>
                    <a:pt x="590" y="250"/>
                  </a:lnTo>
                  <a:lnTo>
                    <a:pt x="624" y="288"/>
                  </a:lnTo>
                  <a:lnTo>
                    <a:pt x="656" y="327"/>
                  </a:lnTo>
                  <a:lnTo>
                    <a:pt x="686" y="367"/>
                  </a:lnTo>
                  <a:lnTo>
                    <a:pt x="714" y="409"/>
                  </a:lnTo>
                  <a:lnTo>
                    <a:pt x="741" y="450"/>
                  </a:lnTo>
                  <a:lnTo>
                    <a:pt x="767" y="494"/>
                  </a:lnTo>
                  <a:lnTo>
                    <a:pt x="791" y="538"/>
                  </a:lnTo>
                  <a:lnTo>
                    <a:pt x="813" y="583"/>
                  </a:lnTo>
                  <a:lnTo>
                    <a:pt x="833" y="629"/>
                  </a:lnTo>
                  <a:lnTo>
                    <a:pt x="835" y="634"/>
                  </a:lnTo>
                  <a:lnTo>
                    <a:pt x="835" y="634"/>
                  </a:lnTo>
                  <a:lnTo>
                    <a:pt x="850" y="673"/>
                  </a:lnTo>
                  <a:lnTo>
                    <a:pt x="866" y="717"/>
                  </a:lnTo>
                  <a:lnTo>
                    <a:pt x="882" y="765"/>
                  </a:lnTo>
                  <a:lnTo>
                    <a:pt x="896" y="816"/>
                  </a:lnTo>
                  <a:lnTo>
                    <a:pt x="910" y="870"/>
                  </a:lnTo>
                  <a:lnTo>
                    <a:pt x="916" y="900"/>
                  </a:lnTo>
                  <a:lnTo>
                    <a:pt x="921" y="929"/>
                  </a:lnTo>
                  <a:lnTo>
                    <a:pt x="926" y="958"/>
                  </a:lnTo>
                  <a:lnTo>
                    <a:pt x="930" y="989"/>
                  </a:lnTo>
                  <a:lnTo>
                    <a:pt x="932" y="1020"/>
                  </a:lnTo>
                  <a:lnTo>
                    <a:pt x="935" y="1052"/>
                  </a:lnTo>
                  <a:lnTo>
                    <a:pt x="936" y="1059"/>
                  </a:lnTo>
                  <a:lnTo>
                    <a:pt x="936" y="1065"/>
                  </a:lnTo>
                  <a:lnTo>
                    <a:pt x="936" y="1065"/>
                  </a:lnTo>
                  <a:lnTo>
                    <a:pt x="936" y="1120"/>
                  </a:lnTo>
                  <a:lnTo>
                    <a:pt x="936" y="1120"/>
                  </a:lnTo>
                  <a:lnTo>
                    <a:pt x="937" y="1172"/>
                  </a:lnTo>
                  <a:lnTo>
                    <a:pt x="936" y="1226"/>
                  </a:lnTo>
                  <a:lnTo>
                    <a:pt x="935" y="1254"/>
                  </a:lnTo>
                  <a:lnTo>
                    <a:pt x="934" y="1283"/>
                  </a:lnTo>
                  <a:lnTo>
                    <a:pt x="931" y="1313"/>
                  </a:lnTo>
                  <a:lnTo>
                    <a:pt x="928" y="1343"/>
                  </a:lnTo>
                  <a:lnTo>
                    <a:pt x="927" y="1344"/>
                  </a:lnTo>
                  <a:lnTo>
                    <a:pt x="927" y="1344"/>
                  </a:lnTo>
                  <a:lnTo>
                    <a:pt x="921" y="1386"/>
                  </a:lnTo>
                  <a:lnTo>
                    <a:pt x="913" y="1426"/>
                  </a:lnTo>
                  <a:lnTo>
                    <a:pt x="905" y="1466"/>
                  </a:lnTo>
                  <a:lnTo>
                    <a:pt x="896" y="1505"/>
                  </a:lnTo>
                  <a:lnTo>
                    <a:pt x="885" y="1545"/>
                  </a:lnTo>
                  <a:lnTo>
                    <a:pt x="874" y="1582"/>
                  </a:lnTo>
                  <a:lnTo>
                    <a:pt x="862" y="1620"/>
                  </a:lnTo>
                  <a:lnTo>
                    <a:pt x="848" y="1657"/>
                  </a:lnTo>
                  <a:lnTo>
                    <a:pt x="832" y="1693"/>
                  </a:lnTo>
                  <a:lnTo>
                    <a:pt x="817" y="1729"/>
                  </a:lnTo>
                  <a:lnTo>
                    <a:pt x="800" y="1764"/>
                  </a:lnTo>
                  <a:lnTo>
                    <a:pt x="782" y="1799"/>
                  </a:lnTo>
                  <a:lnTo>
                    <a:pt x="763" y="1834"/>
                  </a:lnTo>
                  <a:lnTo>
                    <a:pt x="742" y="1868"/>
                  </a:lnTo>
                  <a:lnTo>
                    <a:pt x="721" y="1901"/>
                  </a:lnTo>
                  <a:lnTo>
                    <a:pt x="698" y="1934"/>
                  </a:lnTo>
                  <a:lnTo>
                    <a:pt x="685" y="1953"/>
                  </a:lnTo>
                  <a:lnTo>
                    <a:pt x="685" y="1953"/>
                  </a:lnTo>
                  <a:lnTo>
                    <a:pt x="653" y="1995"/>
                  </a:lnTo>
                  <a:lnTo>
                    <a:pt x="652" y="1997"/>
                  </a:lnTo>
                  <a:lnTo>
                    <a:pt x="652" y="1997"/>
                  </a:lnTo>
                  <a:lnTo>
                    <a:pt x="650" y="1999"/>
                  </a:lnTo>
                  <a:lnTo>
                    <a:pt x="646" y="2005"/>
                  </a:lnTo>
                  <a:lnTo>
                    <a:pt x="158" y="2164"/>
                  </a:lnTo>
                  <a:close/>
                  <a:moveTo>
                    <a:pt x="245" y="1670"/>
                  </a:moveTo>
                  <a:lnTo>
                    <a:pt x="209" y="2100"/>
                  </a:lnTo>
                  <a:lnTo>
                    <a:pt x="619" y="1966"/>
                  </a:lnTo>
                  <a:lnTo>
                    <a:pt x="619" y="1966"/>
                  </a:lnTo>
                  <a:lnTo>
                    <a:pt x="649" y="1927"/>
                  </a:lnTo>
                  <a:lnTo>
                    <a:pt x="662" y="1908"/>
                  </a:lnTo>
                  <a:lnTo>
                    <a:pt x="662" y="1908"/>
                  </a:lnTo>
                  <a:lnTo>
                    <a:pt x="684" y="1877"/>
                  </a:lnTo>
                  <a:lnTo>
                    <a:pt x="704" y="1844"/>
                  </a:lnTo>
                  <a:lnTo>
                    <a:pt x="724" y="1811"/>
                  </a:lnTo>
                  <a:lnTo>
                    <a:pt x="742" y="1778"/>
                  </a:lnTo>
                  <a:lnTo>
                    <a:pt x="760" y="1744"/>
                  </a:lnTo>
                  <a:lnTo>
                    <a:pt x="776" y="1710"/>
                  </a:lnTo>
                  <a:lnTo>
                    <a:pt x="792" y="1675"/>
                  </a:lnTo>
                  <a:lnTo>
                    <a:pt x="805" y="1640"/>
                  </a:lnTo>
                  <a:lnTo>
                    <a:pt x="819" y="1604"/>
                  </a:lnTo>
                  <a:lnTo>
                    <a:pt x="831" y="1568"/>
                  </a:lnTo>
                  <a:lnTo>
                    <a:pt x="842" y="1531"/>
                  </a:lnTo>
                  <a:lnTo>
                    <a:pt x="853" y="1494"/>
                  </a:lnTo>
                  <a:lnTo>
                    <a:pt x="862" y="1456"/>
                  </a:lnTo>
                  <a:lnTo>
                    <a:pt x="869" y="1417"/>
                  </a:lnTo>
                  <a:lnTo>
                    <a:pt x="876" y="1378"/>
                  </a:lnTo>
                  <a:lnTo>
                    <a:pt x="883" y="1339"/>
                  </a:lnTo>
                  <a:lnTo>
                    <a:pt x="883" y="1336"/>
                  </a:lnTo>
                  <a:lnTo>
                    <a:pt x="883" y="1336"/>
                  </a:lnTo>
                  <a:lnTo>
                    <a:pt x="886" y="1308"/>
                  </a:lnTo>
                  <a:lnTo>
                    <a:pt x="889" y="1280"/>
                  </a:lnTo>
                  <a:lnTo>
                    <a:pt x="891" y="1252"/>
                  </a:lnTo>
                  <a:lnTo>
                    <a:pt x="891" y="1224"/>
                  </a:lnTo>
                  <a:lnTo>
                    <a:pt x="892" y="1171"/>
                  </a:lnTo>
                  <a:lnTo>
                    <a:pt x="891" y="1121"/>
                  </a:lnTo>
                  <a:lnTo>
                    <a:pt x="891" y="1121"/>
                  </a:lnTo>
                  <a:lnTo>
                    <a:pt x="891" y="1065"/>
                  </a:lnTo>
                  <a:lnTo>
                    <a:pt x="891" y="1059"/>
                  </a:lnTo>
                  <a:lnTo>
                    <a:pt x="890" y="1054"/>
                  </a:lnTo>
                  <a:lnTo>
                    <a:pt x="890" y="1054"/>
                  </a:lnTo>
                  <a:lnTo>
                    <a:pt x="889" y="1023"/>
                  </a:lnTo>
                  <a:lnTo>
                    <a:pt x="885" y="993"/>
                  </a:lnTo>
                  <a:lnTo>
                    <a:pt x="882" y="964"/>
                  </a:lnTo>
                  <a:lnTo>
                    <a:pt x="877" y="936"/>
                  </a:lnTo>
                  <a:lnTo>
                    <a:pt x="872" y="907"/>
                  </a:lnTo>
                  <a:lnTo>
                    <a:pt x="866" y="879"/>
                  </a:lnTo>
                  <a:lnTo>
                    <a:pt x="853" y="826"/>
                  </a:lnTo>
                  <a:lnTo>
                    <a:pt x="838" y="777"/>
                  </a:lnTo>
                  <a:lnTo>
                    <a:pt x="823" y="731"/>
                  </a:lnTo>
                  <a:lnTo>
                    <a:pt x="808" y="689"/>
                  </a:lnTo>
                  <a:lnTo>
                    <a:pt x="793" y="651"/>
                  </a:lnTo>
                  <a:lnTo>
                    <a:pt x="792" y="647"/>
                  </a:lnTo>
                  <a:lnTo>
                    <a:pt x="792" y="647"/>
                  </a:lnTo>
                  <a:lnTo>
                    <a:pt x="774" y="606"/>
                  </a:lnTo>
                  <a:lnTo>
                    <a:pt x="755" y="566"/>
                  </a:lnTo>
                  <a:lnTo>
                    <a:pt x="734" y="527"/>
                  </a:lnTo>
                  <a:lnTo>
                    <a:pt x="712" y="489"/>
                  </a:lnTo>
                  <a:lnTo>
                    <a:pt x="689" y="452"/>
                  </a:lnTo>
                  <a:lnTo>
                    <a:pt x="665" y="416"/>
                  </a:lnTo>
                  <a:lnTo>
                    <a:pt x="639" y="380"/>
                  </a:lnTo>
                  <a:lnTo>
                    <a:pt x="612" y="345"/>
                  </a:lnTo>
                  <a:lnTo>
                    <a:pt x="584" y="310"/>
                  </a:lnTo>
                  <a:lnTo>
                    <a:pt x="554" y="277"/>
                  </a:lnTo>
                  <a:lnTo>
                    <a:pt x="523" y="244"/>
                  </a:lnTo>
                  <a:lnTo>
                    <a:pt x="491" y="212"/>
                  </a:lnTo>
                  <a:lnTo>
                    <a:pt x="458" y="181"/>
                  </a:lnTo>
                  <a:lnTo>
                    <a:pt x="423" y="151"/>
                  </a:lnTo>
                  <a:lnTo>
                    <a:pt x="388" y="122"/>
                  </a:lnTo>
                  <a:lnTo>
                    <a:pt x="351" y="94"/>
                  </a:lnTo>
                  <a:lnTo>
                    <a:pt x="520" y="487"/>
                  </a:lnTo>
                  <a:lnTo>
                    <a:pt x="82" y="490"/>
                  </a:lnTo>
                  <a:lnTo>
                    <a:pt x="82" y="490"/>
                  </a:lnTo>
                  <a:lnTo>
                    <a:pt x="105" y="508"/>
                  </a:lnTo>
                  <a:lnTo>
                    <a:pt x="127" y="526"/>
                  </a:lnTo>
                  <a:lnTo>
                    <a:pt x="148" y="545"/>
                  </a:lnTo>
                  <a:lnTo>
                    <a:pt x="168" y="564"/>
                  </a:lnTo>
                  <a:lnTo>
                    <a:pt x="188" y="583"/>
                  </a:lnTo>
                  <a:lnTo>
                    <a:pt x="207" y="604"/>
                  </a:lnTo>
                  <a:lnTo>
                    <a:pt x="225" y="624"/>
                  </a:lnTo>
                  <a:lnTo>
                    <a:pt x="242" y="645"/>
                  </a:lnTo>
                  <a:lnTo>
                    <a:pt x="258" y="667"/>
                  </a:lnTo>
                  <a:lnTo>
                    <a:pt x="273" y="689"/>
                  </a:lnTo>
                  <a:lnTo>
                    <a:pt x="289" y="711"/>
                  </a:lnTo>
                  <a:lnTo>
                    <a:pt x="302" y="734"/>
                  </a:lnTo>
                  <a:lnTo>
                    <a:pt x="316" y="757"/>
                  </a:lnTo>
                  <a:lnTo>
                    <a:pt x="328" y="781"/>
                  </a:lnTo>
                  <a:lnTo>
                    <a:pt x="340" y="805"/>
                  </a:lnTo>
                  <a:lnTo>
                    <a:pt x="351" y="830"/>
                  </a:lnTo>
                  <a:lnTo>
                    <a:pt x="351" y="831"/>
                  </a:lnTo>
                  <a:lnTo>
                    <a:pt x="351" y="831"/>
                  </a:lnTo>
                  <a:lnTo>
                    <a:pt x="365" y="866"/>
                  </a:lnTo>
                  <a:lnTo>
                    <a:pt x="377" y="900"/>
                  </a:lnTo>
                  <a:lnTo>
                    <a:pt x="387" y="931"/>
                  </a:lnTo>
                  <a:lnTo>
                    <a:pt x="396" y="962"/>
                  </a:lnTo>
                  <a:lnTo>
                    <a:pt x="403" y="991"/>
                  </a:lnTo>
                  <a:lnTo>
                    <a:pt x="407" y="1018"/>
                  </a:lnTo>
                  <a:lnTo>
                    <a:pt x="412" y="1045"/>
                  </a:lnTo>
                  <a:lnTo>
                    <a:pt x="414" y="1071"/>
                  </a:lnTo>
                  <a:lnTo>
                    <a:pt x="414" y="1072"/>
                  </a:lnTo>
                  <a:lnTo>
                    <a:pt x="414" y="1072"/>
                  </a:lnTo>
                  <a:lnTo>
                    <a:pt x="414" y="1128"/>
                  </a:lnTo>
                  <a:lnTo>
                    <a:pt x="414" y="1129"/>
                  </a:lnTo>
                  <a:lnTo>
                    <a:pt x="414" y="1129"/>
                  </a:lnTo>
                  <a:lnTo>
                    <a:pt x="415" y="1168"/>
                  </a:lnTo>
                  <a:lnTo>
                    <a:pt x="415" y="1205"/>
                  </a:lnTo>
                  <a:lnTo>
                    <a:pt x="413" y="1241"/>
                  </a:lnTo>
                  <a:lnTo>
                    <a:pt x="410" y="1273"/>
                  </a:lnTo>
                  <a:lnTo>
                    <a:pt x="410" y="1273"/>
                  </a:lnTo>
                  <a:lnTo>
                    <a:pt x="403" y="1319"/>
                  </a:lnTo>
                  <a:lnTo>
                    <a:pt x="392" y="1364"/>
                  </a:lnTo>
                  <a:lnTo>
                    <a:pt x="381" y="1408"/>
                  </a:lnTo>
                  <a:lnTo>
                    <a:pt x="367" y="1451"/>
                  </a:lnTo>
                  <a:lnTo>
                    <a:pt x="351" y="1492"/>
                  </a:lnTo>
                  <a:lnTo>
                    <a:pt x="333" y="1532"/>
                  </a:lnTo>
                  <a:lnTo>
                    <a:pt x="311" y="1570"/>
                  </a:lnTo>
                  <a:lnTo>
                    <a:pt x="289" y="1608"/>
                  </a:lnTo>
                  <a:lnTo>
                    <a:pt x="279" y="1622"/>
                  </a:lnTo>
                  <a:lnTo>
                    <a:pt x="279" y="1622"/>
                  </a:lnTo>
                  <a:lnTo>
                    <a:pt x="262" y="1647"/>
                  </a:lnTo>
                  <a:lnTo>
                    <a:pt x="245" y="1670"/>
                  </a:lnTo>
                  <a:lnTo>
                    <a:pt x="245" y="1670"/>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79" name="Google Shape;179;p13"/>
            <p:cNvSpPr/>
            <p:nvPr/>
          </p:nvSpPr>
          <p:spPr>
            <a:xfrm>
              <a:off x="2779313" y="1410543"/>
              <a:ext cx="692104" cy="306949"/>
            </a:xfrm>
            <a:custGeom>
              <a:avLst/>
              <a:gdLst/>
              <a:ahLst/>
              <a:cxnLst/>
              <a:rect l="l" t="t" r="r" b="b"/>
              <a:pathLst>
                <a:path w="1917" h="812" extrusionOk="0">
                  <a:moveTo>
                    <a:pt x="1732" y="218"/>
                  </a:moveTo>
                  <a:lnTo>
                    <a:pt x="1730" y="215"/>
                  </a:lnTo>
                  <a:lnTo>
                    <a:pt x="1730" y="215"/>
                  </a:lnTo>
                  <a:lnTo>
                    <a:pt x="1683" y="185"/>
                  </a:lnTo>
                  <a:lnTo>
                    <a:pt x="1662" y="173"/>
                  </a:lnTo>
                  <a:lnTo>
                    <a:pt x="1662" y="173"/>
                  </a:lnTo>
                  <a:lnTo>
                    <a:pt x="1618" y="149"/>
                  </a:lnTo>
                  <a:lnTo>
                    <a:pt x="1575" y="128"/>
                  </a:lnTo>
                  <a:lnTo>
                    <a:pt x="1531" y="108"/>
                  </a:lnTo>
                  <a:lnTo>
                    <a:pt x="1486" y="88"/>
                  </a:lnTo>
                  <a:lnTo>
                    <a:pt x="1440" y="72"/>
                  </a:lnTo>
                  <a:lnTo>
                    <a:pt x="1395" y="57"/>
                  </a:lnTo>
                  <a:lnTo>
                    <a:pt x="1348" y="43"/>
                  </a:lnTo>
                  <a:lnTo>
                    <a:pt x="1301" y="32"/>
                  </a:lnTo>
                  <a:lnTo>
                    <a:pt x="1255" y="22"/>
                  </a:lnTo>
                  <a:lnTo>
                    <a:pt x="1208" y="14"/>
                  </a:lnTo>
                  <a:lnTo>
                    <a:pt x="1161" y="7"/>
                  </a:lnTo>
                  <a:lnTo>
                    <a:pt x="1113" y="3"/>
                  </a:lnTo>
                  <a:lnTo>
                    <a:pt x="1066" y="1"/>
                  </a:lnTo>
                  <a:lnTo>
                    <a:pt x="1019" y="0"/>
                  </a:lnTo>
                  <a:lnTo>
                    <a:pt x="971" y="0"/>
                  </a:lnTo>
                  <a:lnTo>
                    <a:pt x="924" y="2"/>
                  </a:lnTo>
                  <a:lnTo>
                    <a:pt x="877" y="6"/>
                  </a:lnTo>
                  <a:lnTo>
                    <a:pt x="830" y="12"/>
                  </a:lnTo>
                  <a:lnTo>
                    <a:pt x="782" y="20"/>
                  </a:lnTo>
                  <a:lnTo>
                    <a:pt x="735" y="29"/>
                  </a:lnTo>
                  <a:lnTo>
                    <a:pt x="689" y="40"/>
                  </a:lnTo>
                  <a:lnTo>
                    <a:pt x="642" y="52"/>
                  </a:lnTo>
                  <a:lnTo>
                    <a:pt x="597" y="67"/>
                  </a:lnTo>
                  <a:lnTo>
                    <a:pt x="551" y="83"/>
                  </a:lnTo>
                  <a:lnTo>
                    <a:pt x="506" y="101"/>
                  </a:lnTo>
                  <a:lnTo>
                    <a:pt x="461" y="120"/>
                  </a:lnTo>
                  <a:lnTo>
                    <a:pt x="417" y="141"/>
                  </a:lnTo>
                  <a:lnTo>
                    <a:pt x="373" y="164"/>
                  </a:lnTo>
                  <a:lnTo>
                    <a:pt x="329" y="189"/>
                  </a:lnTo>
                  <a:lnTo>
                    <a:pt x="287" y="216"/>
                  </a:lnTo>
                  <a:lnTo>
                    <a:pt x="246" y="243"/>
                  </a:lnTo>
                  <a:lnTo>
                    <a:pt x="204" y="273"/>
                  </a:lnTo>
                  <a:lnTo>
                    <a:pt x="198" y="276"/>
                  </a:lnTo>
                  <a:lnTo>
                    <a:pt x="194" y="281"/>
                  </a:lnTo>
                  <a:lnTo>
                    <a:pt x="194" y="281"/>
                  </a:lnTo>
                  <a:lnTo>
                    <a:pt x="147" y="319"/>
                  </a:lnTo>
                  <a:lnTo>
                    <a:pt x="147" y="319"/>
                  </a:lnTo>
                  <a:lnTo>
                    <a:pt x="93" y="362"/>
                  </a:lnTo>
                  <a:lnTo>
                    <a:pt x="51" y="396"/>
                  </a:lnTo>
                  <a:lnTo>
                    <a:pt x="22" y="420"/>
                  </a:lnTo>
                  <a:lnTo>
                    <a:pt x="0" y="441"/>
                  </a:lnTo>
                  <a:lnTo>
                    <a:pt x="2" y="442"/>
                  </a:lnTo>
                  <a:lnTo>
                    <a:pt x="461" y="345"/>
                  </a:lnTo>
                  <a:lnTo>
                    <a:pt x="371" y="809"/>
                  </a:lnTo>
                  <a:lnTo>
                    <a:pt x="371" y="809"/>
                  </a:lnTo>
                  <a:lnTo>
                    <a:pt x="368" y="812"/>
                  </a:lnTo>
                  <a:lnTo>
                    <a:pt x="368" y="812"/>
                  </a:lnTo>
                  <a:lnTo>
                    <a:pt x="387" y="795"/>
                  </a:lnTo>
                  <a:lnTo>
                    <a:pt x="416" y="773"/>
                  </a:lnTo>
                  <a:lnTo>
                    <a:pt x="472" y="728"/>
                  </a:lnTo>
                  <a:lnTo>
                    <a:pt x="472" y="728"/>
                  </a:lnTo>
                  <a:lnTo>
                    <a:pt x="521" y="687"/>
                  </a:lnTo>
                  <a:lnTo>
                    <a:pt x="521" y="687"/>
                  </a:lnTo>
                  <a:lnTo>
                    <a:pt x="546" y="670"/>
                  </a:lnTo>
                  <a:lnTo>
                    <a:pt x="571" y="653"/>
                  </a:lnTo>
                  <a:lnTo>
                    <a:pt x="596" y="639"/>
                  </a:lnTo>
                  <a:lnTo>
                    <a:pt x="620" y="624"/>
                  </a:lnTo>
                  <a:lnTo>
                    <a:pt x="646" y="611"/>
                  </a:lnTo>
                  <a:lnTo>
                    <a:pt x="672" y="598"/>
                  </a:lnTo>
                  <a:lnTo>
                    <a:pt x="699" y="586"/>
                  </a:lnTo>
                  <a:lnTo>
                    <a:pt x="725" y="576"/>
                  </a:lnTo>
                  <a:lnTo>
                    <a:pt x="752" y="566"/>
                  </a:lnTo>
                  <a:lnTo>
                    <a:pt x="779" y="558"/>
                  </a:lnTo>
                  <a:lnTo>
                    <a:pt x="806" y="550"/>
                  </a:lnTo>
                  <a:lnTo>
                    <a:pt x="833" y="543"/>
                  </a:lnTo>
                  <a:lnTo>
                    <a:pt x="860" y="538"/>
                  </a:lnTo>
                  <a:lnTo>
                    <a:pt x="888" y="532"/>
                  </a:lnTo>
                  <a:lnTo>
                    <a:pt x="915" y="529"/>
                  </a:lnTo>
                  <a:lnTo>
                    <a:pt x="943" y="525"/>
                  </a:lnTo>
                  <a:lnTo>
                    <a:pt x="970" y="524"/>
                  </a:lnTo>
                  <a:lnTo>
                    <a:pt x="998" y="523"/>
                  </a:lnTo>
                  <a:lnTo>
                    <a:pt x="1027" y="523"/>
                  </a:lnTo>
                  <a:lnTo>
                    <a:pt x="1054" y="524"/>
                  </a:lnTo>
                  <a:lnTo>
                    <a:pt x="1082" y="526"/>
                  </a:lnTo>
                  <a:lnTo>
                    <a:pt x="1109" y="529"/>
                  </a:lnTo>
                  <a:lnTo>
                    <a:pt x="1137" y="533"/>
                  </a:lnTo>
                  <a:lnTo>
                    <a:pt x="1164" y="538"/>
                  </a:lnTo>
                  <a:lnTo>
                    <a:pt x="1191" y="543"/>
                  </a:lnTo>
                  <a:lnTo>
                    <a:pt x="1218" y="550"/>
                  </a:lnTo>
                  <a:lnTo>
                    <a:pt x="1245" y="558"/>
                  </a:lnTo>
                  <a:lnTo>
                    <a:pt x="1272" y="567"/>
                  </a:lnTo>
                  <a:lnTo>
                    <a:pt x="1298" y="577"/>
                  </a:lnTo>
                  <a:lnTo>
                    <a:pt x="1325" y="587"/>
                  </a:lnTo>
                  <a:lnTo>
                    <a:pt x="1351" y="599"/>
                  </a:lnTo>
                  <a:lnTo>
                    <a:pt x="1375" y="612"/>
                  </a:lnTo>
                  <a:lnTo>
                    <a:pt x="1391" y="620"/>
                  </a:lnTo>
                  <a:lnTo>
                    <a:pt x="1391" y="620"/>
                  </a:lnTo>
                  <a:lnTo>
                    <a:pt x="1418" y="635"/>
                  </a:lnTo>
                  <a:lnTo>
                    <a:pt x="1444" y="651"/>
                  </a:lnTo>
                  <a:lnTo>
                    <a:pt x="1444" y="651"/>
                  </a:lnTo>
                  <a:lnTo>
                    <a:pt x="1445" y="652"/>
                  </a:lnTo>
                  <a:lnTo>
                    <a:pt x="1917" y="649"/>
                  </a:lnTo>
                  <a:lnTo>
                    <a:pt x="1732" y="218"/>
                  </a:lnTo>
                  <a:close/>
                </a:path>
              </a:pathLst>
            </a:custGeom>
            <a:solidFill>
              <a:srgbClr val="6167A3"/>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80" name="Google Shape;180;p13"/>
            <p:cNvSpPr/>
            <p:nvPr/>
          </p:nvSpPr>
          <p:spPr>
            <a:xfrm>
              <a:off x="2767760" y="1401849"/>
              <a:ext cx="716293" cy="321691"/>
            </a:xfrm>
            <a:custGeom>
              <a:avLst/>
              <a:gdLst/>
              <a:ahLst/>
              <a:cxnLst/>
              <a:rect l="l" t="t" r="r" b="b"/>
              <a:pathLst>
                <a:path w="1984" h="851" extrusionOk="0">
                  <a:moveTo>
                    <a:pt x="415" y="851"/>
                  </a:moveTo>
                  <a:lnTo>
                    <a:pt x="395" y="830"/>
                  </a:lnTo>
                  <a:lnTo>
                    <a:pt x="381" y="827"/>
                  </a:lnTo>
                  <a:lnTo>
                    <a:pt x="463" y="397"/>
                  </a:lnTo>
                  <a:lnTo>
                    <a:pt x="26" y="490"/>
                  </a:lnTo>
                  <a:lnTo>
                    <a:pt x="0" y="464"/>
                  </a:lnTo>
                  <a:lnTo>
                    <a:pt x="17" y="448"/>
                  </a:lnTo>
                  <a:lnTo>
                    <a:pt x="17" y="448"/>
                  </a:lnTo>
                  <a:lnTo>
                    <a:pt x="38" y="428"/>
                  </a:lnTo>
                  <a:lnTo>
                    <a:pt x="68" y="402"/>
                  </a:lnTo>
                  <a:lnTo>
                    <a:pt x="110" y="368"/>
                  </a:lnTo>
                  <a:lnTo>
                    <a:pt x="165" y="324"/>
                  </a:lnTo>
                  <a:lnTo>
                    <a:pt x="166" y="323"/>
                  </a:lnTo>
                  <a:lnTo>
                    <a:pt x="166" y="323"/>
                  </a:lnTo>
                  <a:lnTo>
                    <a:pt x="211" y="287"/>
                  </a:lnTo>
                  <a:lnTo>
                    <a:pt x="217" y="281"/>
                  </a:lnTo>
                  <a:lnTo>
                    <a:pt x="223" y="278"/>
                  </a:lnTo>
                  <a:lnTo>
                    <a:pt x="223" y="278"/>
                  </a:lnTo>
                  <a:lnTo>
                    <a:pt x="269" y="244"/>
                  </a:lnTo>
                  <a:lnTo>
                    <a:pt x="315" y="214"/>
                  </a:lnTo>
                  <a:lnTo>
                    <a:pt x="363" y="185"/>
                  </a:lnTo>
                  <a:lnTo>
                    <a:pt x="412" y="158"/>
                  </a:lnTo>
                  <a:lnTo>
                    <a:pt x="461" y="133"/>
                  </a:lnTo>
                  <a:lnTo>
                    <a:pt x="511" y="110"/>
                  </a:lnTo>
                  <a:lnTo>
                    <a:pt x="562" y="89"/>
                  </a:lnTo>
                  <a:lnTo>
                    <a:pt x="613" y="71"/>
                  </a:lnTo>
                  <a:lnTo>
                    <a:pt x="666" y="54"/>
                  </a:lnTo>
                  <a:lnTo>
                    <a:pt x="718" y="39"/>
                  </a:lnTo>
                  <a:lnTo>
                    <a:pt x="772" y="28"/>
                  </a:lnTo>
                  <a:lnTo>
                    <a:pt x="825" y="18"/>
                  </a:lnTo>
                  <a:lnTo>
                    <a:pt x="879" y="10"/>
                  </a:lnTo>
                  <a:lnTo>
                    <a:pt x="934" y="5"/>
                  </a:lnTo>
                  <a:lnTo>
                    <a:pt x="988" y="1"/>
                  </a:lnTo>
                  <a:lnTo>
                    <a:pt x="1043" y="0"/>
                  </a:lnTo>
                  <a:lnTo>
                    <a:pt x="1043" y="0"/>
                  </a:lnTo>
                  <a:lnTo>
                    <a:pt x="1087" y="0"/>
                  </a:lnTo>
                  <a:lnTo>
                    <a:pt x="1130" y="2"/>
                  </a:lnTo>
                  <a:lnTo>
                    <a:pt x="1172" y="7"/>
                  </a:lnTo>
                  <a:lnTo>
                    <a:pt x="1215" y="11"/>
                  </a:lnTo>
                  <a:lnTo>
                    <a:pt x="1258" y="18"/>
                  </a:lnTo>
                  <a:lnTo>
                    <a:pt x="1301" y="25"/>
                  </a:lnTo>
                  <a:lnTo>
                    <a:pt x="1343" y="35"/>
                  </a:lnTo>
                  <a:lnTo>
                    <a:pt x="1385" y="45"/>
                  </a:lnTo>
                  <a:lnTo>
                    <a:pt x="1427" y="56"/>
                  </a:lnTo>
                  <a:lnTo>
                    <a:pt x="1468" y="70"/>
                  </a:lnTo>
                  <a:lnTo>
                    <a:pt x="1509" y="84"/>
                  </a:lnTo>
                  <a:lnTo>
                    <a:pt x="1549" y="100"/>
                  </a:lnTo>
                  <a:lnTo>
                    <a:pt x="1589" y="117"/>
                  </a:lnTo>
                  <a:lnTo>
                    <a:pt x="1628" y="136"/>
                  </a:lnTo>
                  <a:lnTo>
                    <a:pt x="1667" y="155"/>
                  </a:lnTo>
                  <a:lnTo>
                    <a:pt x="1706" y="177"/>
                  </a:lnTo>
                  <a:lnTo>
                    <a:pt x="1726" y="189"/>
                  </a:lnTo>
                  <a:lnTo>
                    <a:pt x="1726" y="189"/>
                  </a:lnTo>
                  <a:lnTo>
                    <a:pt x="1774" y="219"/>
                  </a:lnTo>
                  <a:lnTo>
                    <a:pt x="1780" y="223"/>
                  </a:lnTo>
                  <a:lnTo>
                    <a:pt x="1984" y="695"/>
                  </a:lnTo>
                  <a:lnTo>
                    <a:pt x="1470" y="698"/>
                  </a:lnTo>
                  <a:lnTo>
                    <a:pt x="1464" y="693"/>
                  </a:lnTo>
                  <a:lnTo>
                    <a:pt x="1464" y="693"/>
                  </a:lnTo>
                  <a:lnTo>
                    <a:pt x="1438" y="678"/>
                  </a:lnTo>
                  <a:lnTo>
                    <a:pt x="1412" y="663"/>
                  </a:lnTo>
                  <a:lnTo>
                    <a:pt x="1397" y="655"/>
                  </a:lnTo>
                  <a:lnTo>
                    <a:pt x="1397" y="655"/>
                  </a:lnTo>
                  <a:lnTo>
                    <a:pt x="1377" y="645"/>
                  </a:lnTo>
                  <a:lnTo>
                    <a:pt x="1356" y="635"/>
                  </a:lnTo>
                  <a:lnTo>
                    <a:pt x="1334" y="626"/>
                  </a:lnTo>
                  <a:lnTo>
                    <a:pt x="1313" y="618"/>
                  </a:lnTo>
                  <a:lnTo>
                    <a:pt x="1292" y="610"/>
                  </a:lnTo>
                  <a:lnTo>
                    <a:pt x="1270" y="602"/>
                  </a:lnTo>
                  <a:lnTo>
                    <a:pt x="1248" y="597"/>
                  </a:lnTo>
                  <a:lnTo>
                    <a:pt x="1225" y="590"/>
                  </a:lnTo>
                  <a:lnTo>
                    <a:pt x="1203" y="585"/>
                  </a:lnTo>
                  <a:lnTo>
                    <a:pt x="1180" y="581"/>
                  </a:lnTo>
                  <a:lnTo>
                    <a:pt x="1158" y="577"/>
                  </a:lnTo>
                  <a:lnTo>
                    <a:pt x="1135" y="574"/>
                  </a:lnTo>
                  <a:lnTo>
                    <a:pt x="1113" y="572"/>
                  </a:lnTo>
                  <a:lnTo>
                    <a:pt x="1089" y="570"/>
                  </a:lnTo>
                  <a:lnTo>
                    <a:pt x="1066" y="568"/>
                  </a:lnTo>
                  <a:lnTo>
                    <a:pt x="1044" y="568"/>
                  </a:lnTo>
                  <a:lnTo>
                    <a:pt x="1044" y="568"/>
                  </a:lnTo>
                  <a:lnTo>
                    <a:pt x="1011" y="568"/>
                  </a:lnTo>
                  <a:lnTo>
                    <a:pt x="980" y="571"/>
                  </a:lnTo>
                  <a:lnTo>
                    <a:pt x="948" y="574"/>
                  </a:lnTo>
                  <a:lnTo>
                    <a:pt x="918" y="579"/>
                  </a:lnTo>
                  <a:lnTo>
                    <a:pt x="886" y="584"/>
                  </a:lnTo>
                  <a:lnTo>
                    <a:pt x="856" y="591"/>
                  </a:lnTo>
                  <a:lnTo>
                    <a:pt x="826" y="600"/>
                  </a:lnTo>
                  <a:lnTo>
                    <a:pt x="795" y="609"/>
                  </a:lnTo>
                  <a:lnTo>
                    <a:pt x="765" y="620"/>
                  </a:lnTo>
                  <a:lnTo>
                    <a:pt x="736" y="631"/>
                  </a:lnTo>
                  <a:lnTo>
                    <a:pt x="706" y="645"/>
                  </a:lnTo>
                  <a:lnTo>
                    <a:pt x="678" y="658"/>
                  </a:lnTo>
                  <a:lnTo>
                    <a:pt x="649" y="674"/>
                  </a:lnTo>
                  <a:lnTo>
                    <a:pt x="622" y="691"/>
                  </a:lnTo>
                  <a:lnTo>
                    <a:pt x="595" y="709"/>
                  </a:lnTo>
                  <a:lnTo>
                    <a:pt x="568" y="728"/>
                  </a:lnTo>
                  <a:lnTo>
                    <a:pt x="568" y="728"/>
                  </a:lnTo>
                  <a:lnTo>
                    <a:pt x="517" y="768"/>
                  </a:lnTo>
                  <a:lnTo>
                    <a:pt x="517" y="769"/>
                  </a:lnTo>
                  <a:lnTo>
                    <a:pt x="517" y="769"/>
                  </a:lnTo>
                  <a:lnTo>
                    <a:pt x="462" y="813"/>
                  </a:lnTo>
                  <a:lnTo>
                    <a:pt x="434" y="835"/>
                  </a:lnTo>
                  <a:lnTo>
                    <a:pt x="415" y="851"/>
                  </a:lnTo>
                  <a:lnTo>
                    <a:pt x="415" y="851"/>
                  </a:lnTo>
                  <a:close/>
                  <a:moveTo>
                    <a:pt x="521" y="339"/>
                  </a:moveTo>
                  <a:lnTo>
                    <a:pt x="436" y="776"/>
                  </a:lnTo>
                  <a:lnTo>
                    <a:pt x="436" y="776"/>
                  </a:lnTo>
                  <a:lnTo>
                    <a:pt x="489" y="733"/>
                  </a:lnTo>
                  <a:lnTo>
                    <a:pt x="489" y="733"/>
                  </a:lnTo>
                  <a:lnTo>
                    <a:pt x="489" y="733"/>
                  </a:lnTo>
                  <a:lnTo>
                    <a:pt x="540" y="693"/>
                  </a:lnTo>
                  <a:lnTo>
                    <a:pt x="541" y="692"/>
                  </a:lnTo>
                  <a:lnTo>
                    <a:pt x="541" y="692"/>
                  </a:lnTo>
                  <a:lnTo>
                    <a:pt x="569" y="672"/>
                  </a:lnTo>
                  <a:lnTo>
                    <a:pt x="597" y="653"/>
                  </a:lnTo>
                  <a:lnTo>
                    <a:pt x="627" y="636"/>
                  </a:lnTo>
                  <a:lnTo>
                    <a:pt x="657" y="619"/>
                  </a:lnTo>
                  <a:lnTo>
                    <a:pt x="687" y="604"/>
                  </a:lnTo>
                  <a:lnTo>
                    <a:pt x="718" y="590"/>
                  </a:lnTo>
                  <a:lnTo>
                    <a:pt x="749" y="577"/>
                  </a:lnTo>
                  <a:lnTo>
                    <a:pt x="781" y="566"/>
                  </a:lnTo>
                  <a:lnTo>
                    <a:pt x="812" y="556"/>
                  </a:lnTo>
                  <a:lnTo>
                    <a:pt x="845" y="547"/>
                  </a:lnTo>
                  <a:lnTo>
                    <a:pt x="877" y="540"/>
                  </a:lnTo>
                  <a:lnTo>
                    <a:pt x="910" y="534"/>
                  </a:lnTo>
                  <a:lnTo>
                    <a:pt x="943" y="529"/>
                  </a:lnTo>
                  <a:lnTo>
                    <a:pt x="976" y="526"/>
                  </a:lnTo>
                  <a:lnTo>
                    <a:pt x="1010" y="523"/>
                  </a:lnTo>
                  <a:lnTo>
                    <a:pt x="1044" y="523"/>
                  </a:lnTo>
                  <a:lnTo>
                    <a:pt x="1044" y="523"/>
                  </a:lnTo>
                  <a:lnTo>
                    <a:pt x="1068" y="523"/>
                  </a:lnTo>
                  <a:lnTo>
                    <a:pt x="1092" y="525"/>
                  </a:lnTo>
                  <a:lnTo>
                    <a:pt x="1116" y="527"/>
                  </a:lnTo>
                  <a:lnTo>
                    <a:pt x="1141" y="529"/>
                  </a:lnTo>
                  <a:lnTo>
                    <a:pt x="1164" y="532"/>
                  </a:lnTo>
                  <a:lnTo>
                    <a:pt x="1189" y="537"/>
                  </a:lnTo>
                  <a:lnTo>
                    <a:pt x="1213" y="541"/>
                  </a:lnTo>
                  <a:lnTo>
                    <a:pt x="1236" y="547"/>
                  </a:lnTo>
                  <a:lnTo>
                    <a:pt x="1260" y="553"/>
                  </a:lnTo>
                  <a:lnTo>
                    <a:pt x="1284" y="559"/>
                  </a:lnTo>
                  <a:lnTo>
                    <a:pt x="1306" y="567"/>
                  </a:lnTo>
                  <a:lnTo>
                    <a:pt x="1329" y="575"/>
                  </a:lnTo>
                  <a:lnTo>
                    <a:pt x="1352" y="584"/>
                  </a:lnTo>
                  <a:lnTo>
                    <a:pt x="1375" y="594"/>
                  </a:lnTo>
                  <a:lnTo>
                    <a:pt x="1396" y="604"/>
                  </a:lnTo>
                  <a:lnTo>
                    <a:pt x="1419" y="615"/>
                  </a:lnTo>
                  <a:lnTo>
                    <a:pt x="1433" y="624"/>
                  </a:lnTo>
                  <a:lnTo>
                    <a:pt x="1433" y="624"/>
                  </a:lnTo>
                  <a:lnTo>
                    <a:pt x="1459" y="637"/>
                  </a:lnTo>
                  <a:lnTo>
                    <a:pt x="1484" y="653"/>
                  </a:lnTo>
                  <a:lnTo>
                    <a:pt x="1915" y="649"/>
                  </a:lnTo>
                  <a:lnTo>
                    <a:pt x="1744" y="253"/>
                  </a:lnTo>
                  <a:lnTo>
                    <a:pt x="1744" y="253"/>
                  </a:lnTo>
                  <a:lnTo>
                    <a:pt x="1703" y="227"/>
                  </a:lnTo>
                  <a:lnTo>
                    <a:pt x="1683" y="216"/>
                  </a:lnTo>
                  <a:lnTo>
                    <a:pt x="1683" y="216"/>
                  </a:lnTo>
                  <a:lnTo>
                    <a:pt x="1646" y="196"/>
                  </a:lnTo>
                  <a:lnTo>
                    <a:pt x="1609" y="177"/>
                  </a:lnTo>
                  <a:lnTo>
                    <a:pt x="1571" y="159"/>
                  </a:lnTo>
                  <a:lnTo>
                    <a:pt x="1531" y="142"/>
                  </a:lnTo>
                  <a:lnTo>
                    <a:pt x="1493" y="126"/>
                  </a:lnTo>
                  <a:lnTo>
                    <a:pt x="1454" y="113"/>
                  </a:lnTo>
                  <a:lnTo>
                    <a:pt x="1413" y="100"/>
                  </a:lnTo>
                  <a:lnTo>
                    <a:pt x="1374" y="89"/>
                  </a:lnTo>
                  <a:lnTo>
                    <a:pt x="1333" y="79"/>
                  </a:lnTo>
                  <a:lnTo>
                    <a:pt x="1292" y="70"/>
                  </a:lnTo>
                  <a:lnTo>
                    <a:pt x="1251" y="62"/>
                  </a:lnTo>
                  <a:lnTo>
                    <a:pt x="1209" y="56"/>
                  </a:lnTo>
                  <a:lnTo>
                    <a:pt x="1168" y="51"/>
                  </a:lnTo>
                  <a:lnTo>
                    <a:pt x="1126" y="47"/>
                  </a:lnTo>
                  <a:lnTo>
                    <a:pt x="1084" y="45"/>
                  </a:lnTo>
                  <a:lnTo>
                    <a:pt x="1043" y="45"/>
                  </a:lnTo>
                  <a:lnTo>
                    <a:pt x="1043" y="45"/>
                  </a:lnTo>
                  <a:lnTo>
                    <a:pt x="990" y="46"/>
                  </a:lnTo>
                  <a:lnTo>
                    <a:pt x="937" y="50"/>
                  </a:lnTo>
                  <a:lnTo>
                    <a:pt x="884" y="54"/>
                  </a:lnTo>
                  <a:lnTo>
                    <a:pt x="832" y="62"/>
                  </a:lnTo>
                  <a:lnTo>
                    <a:pt x="781" y="72"/>
                  </a:lnTo>
                  <a:lnTo>
                    <a:pt x="729" y="83"/>
                  </a:lnTo>
                  <a:lnTo>
                    <a:pt x="678" y="98"/>
                  </a:lnTo>
                  <a:lnTo>
                    <a:pt x="628" y="114"/>
                  </a:lnTo>
                  <a:lnTo>
                    <a:pt x="578" y="132"/>
                  </a:lnTo>
                  <a:lnTo>
                    <a:pt x="529" y="152"/>
                  </a:lnTo>
                  <a:lnTo>
                    <a:pt x="480" y="173"/>
                  </a:lnTo>
                  <a:lnTo>
                    <a:pt x="433" y="198"/>
                  </a:lnTo>
                  <a:lnTo>
                    <a:pt x="386" y="224"/>
                  </a:lnTo>
                  <a:lnTo>
                    <a:pt x="340" y="252"/>
                  </a:lnTo>
                  <a:lnTo>
                    <a:pt x="293" y="281"/>
                  </a:lnTo>
                  <a:lnTo>
                    <a:pt x="250" y="314"/>
                  </a:lnTo>
                  <a:lnTo>
                    <a:pt x="245" y="317"/>
                  </a:lnTo>
                  <a:lnTo>
                    <a:pt x="239" y="322"/>
                  </a:lnTo>
                  <a:lnTo>
                    <a:pt x="239" y="322"/>
                  </a:lnTo>
                  <a:lnTo>
                    <a:pt x="193" y="358"/>
                  </a:lnTo>
                  <a:lnTo>
                    <a:pt x="193" y="359"/>
                  </a:lnTo>
                  <a:lnTo>
                    <a:pt x="193" y="359"/>
                  </a:lnTo>
                  <a:lnTo>
                    <a:pt x="110" y="427"/>
                  </a:lnTo>
                  <a:lnTo>
                    <a:pt x="521" y="339"/>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81" name="Google Shape;181;p13"/>
            <p:cNvSpPr/>
            <p:nvPr/>
          </p:nvSpPr>
          <p:spPr>
            <a:xfrm>
              <a:off x="2231984" y="1540959"/>
              <a:ext cx="713766" cy="770017"/>
            </a:xfrm>
            <a:custGeom>
              <a:avLst/>
              <a:gdLst/>
              <a:ahLst/>
              <a:cxnLst/>
              <a:rect l="l" t="t" r="r" b="b"/>
              <a:pathLst>
                <a:path w="1977" h="2037" extrusionOk="0">
                  <a:moveTo>
                    <a:pt x="1518" y="97"/>
                  </a:moveTo>
                  <a:lnTo>
                    <a:pt x="1514" y="98"/>
                  </a:lnTo>
                  <a:lnTo>
                    <a:pt x="1514" y="98"/>
                  </a:lnTo>
                  <a:lnTo>
                    <a:pt x="1474" y="140"/>
                  </a:lnTo>
                  <a:lnTo>
                    <a:pt x="1458" y="155"/>
                  </a:lnTo>
                  <a:lnTo>
                    <a:pt x="1458" y="155"/>
                  </a:lnTo>
                  <a:lnTo>
                    <a:pt x="1272" y="347"/>
                  </a:lnTo>
                  <a:lnTo>
                    <a:pt x="1100" y="526"/>
                  </a:lnTo>
                  <a:lnTo>
                    <a:pt x="1100" y="526"/>
                  </a:lnTo>
                  <a:lnTo>
                    <a:pt x="965" y="666"/>
                  </a:lnTo>
                  <a:lnTo>
                    <a:pt x="818" y="818"/>
                  </a:lnTo>
                  <a:lnTo>
                    <a:pt x="813" y="824"/>
                  </a:lnTo>
                  <a:lnTo>
                    <a:pt x="813" y="824"/>
                  </a:lnTo>
                  <a:lnTo>
                    <a:pt x="725" y="910"/>
                  </a:lnTo>
                  <a:lnTo>
                    <a:pt x="641" y="996"/>
                  </a:lnTo>
                  <a:lnTo>
                    <a:pt x="478" y="1166"/>
                  </a:lnTo>
                  <a:lnTo>
                    <a:pt x="478" y="1166"/>
                  </a:lnTo>
                  <a:lnTo>
                    <a:pt x="361" y="1287"/>
                  </a:lnTo>
                  <a:lnTo>
                    <a:pt x="244" y="1406"/>
                  </a:lnTo>
                  <a:lnTo>
                    <a:pt x="185" y="1466"/>
                  </a:lnTo>
                  <a:lnTo>
                    <a:pt x="125" y="1524"/>
                  </a:lnTo>
                  <a:lnTo>
                    <a:pt x="63" y="1584"/>
                  </a:lnTo>
                  <a:lnTo>
                    <a:pt x="0" y="1642"/>
                  </a:lnTo>
                  <a:lnTo>
                    <a:pt x="0" y="1642"/>
                  </a:lnTo>
                  <a:lnTo>
                    <a:pt x="9" y="1636"/>
                  </a:lnTo>
                  <a:lnTo>
                    <a:pt x="480" y="1609"/>
                  </a:lnTo>
                  <a:lnTo>
                    <a:pt x="332" y="2026"/>
                  </a:lnTo>
                  <a:lnTo>
                    <a:pt x="342" y="2037"/>
                  </a:lnTo>
                  <a:lnTo>
                    <a:pt x="342" y="2037"/>
                  </a:lnTo>
                  <a:lnTo>
                    <a:pt x="411" y="1972"/>
                  </a:lnTo>
                  <a:lnTo>
                    <a:pt x="479" y="1908"/>
                  </a:lnTo>
                  <a:lnTo>
                    <a:pt x="545" y="1844"/>
                  </a:lnTo>
                  <a:lnTo>
                    <a:pt x="609" y="1780"/>
                  </a:lnTo>
                  <a:lnTo>
                    <a:pt x="733" y="1652"/>
                  </a:lnTo>
                  <a:lnTo>
                    <a:pt x="854" y="1528"/>
                  </a:lnTo>
                  <a:lnTo>
                    <a:pt x="854" y="1528"/>
                  </a:lnTo>
                  <a:lnTo>
                    <a:pt x="1017" y="1359"/>
                  </a:lnTo>
                  <a:lnTo>
                    <a:pt x="1101" y="1273"/>
                  </a:lnTo>
                  <a:lnTo>
                    <a:pt x="1187" y="1189"/>
                  </a:lnTo>
                  <a:lnTo>
                    <a:pt x="1189" y="1186"/>
                  </a:lnTo>
                  <a:lnTo>
                    <a:pt x="1619" y="740"/>
                  </a:lnTo>
                  <a:lnTo>
                    <a:pt x="1619" y="740"/>
                  </a:lnTo>
                  <a:lnTo>
                    <a:pt x="1831" y="521"/>
                  </a:lnTo>
                  <a:lnTo>
                    <a:pt x="1846" y="505"/>
                  </a:lnTo>
                  <a:lnTo>
                    <a:pt x="1846" y="505"/>
                  </a:lnTo>
                  <a:lnTo>
                    <a:pt x="1884" y="467"/>
                  </a:lnTo>
                  <a:lnTo>
                    <a:pt x="1884" y="467"/>
                  </a:lnTo>
                  <a:lnTo>
                    <a:pt x="1887" y="464"/>
                  </a:lnTo>
                  <a:lnTo>
                    <a:pt x="1977" y="0"/>
                  </a:lnTo>
                  <a:lnTo>
                    <a:pt x="1518" y="97"/>
                  </a:lnTo>
                  <a:close/>
                </a:path>
              </a:pathLst>
            </a:custGeom>
            <a:solidFill>
              <a:srgbClr val="6167A3"/>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82" name="Google Shape;182;p13"/>
            <p:cNvSpPr/>
            <p:nvPr/>
          </p:nvSpPr>
          <p:spPr>
            <a:xfrm>
              <a:off x="2226208" y="1529996"/>
              <a:ext cx="729652" cy="793076"/>
            </a:xfrm>
            <a:custGeom>
              <a:avLst/>
              <a:gdLst/>
              <a:ahLst/>
              <a:cxnLst/>
              <a:rect l="l" t="t" r="r" b="b"/>
              <a:pathLst>
                <a:path w="2021" h="2098" extrusionOk="0">
                  <a:moveTo>
                    <a:pt x="357" y="2098"/>
                  </a:moveTo>
                  <a:lnTo>
                    <a:pt x="322" y="2061"/>
                  </a:lnTo>
                  <a:lnTo>
                    <a:pt x="463" y="1662"/>
                  </a:lnTo>
                  <a:lnTo>
                    <a:pt x="32" y="1687"/>
                  </a:lnTo>
                  <a:lnTo>
                    <a:pt x="32" y="1687"/>
                  </a:lnTo>
                  <a:lnTo>
                    <a:pt x="28" y="1689"/>
                  </a:lnTo>
                  <a:lnTo>
                    <a:pt x="26" y="1687"/>
                  </a:lnTo>
                  <a:lnTo>
                    <a:pt x="26" y="1687"/>
                  </a:lnTo>
                  <a:lnTo>
                    <a:pt x="26" y="1687"/>
                  </a:lnTo>
                  <a:lnTo>
                    <a:pt x="0" y="1654"/>
                  </a:lnTo>
                  <a:lnTo>
                    <a:pt x="0" y="1654"/>
                  </a:lnTo>
                  <a:lnTo>
                    <a:pt x="64" y="1596"/>
                  </a:lnTo>
                  <a:lnTo>
                    <a:pt x="125" y="1537"/>
                  </a:lnTo>
                  <a:lnTo>
                    <a:pt x="186" y="1478"/>
                  </a:lnTo>
                  <a:lnTo>
                    <a:pt x="244" y="1419"/>
                  </a:lnTo>
                  <a:lnTo>
                    <a:pt x="361" y="1300"/>
                  </a:lnTo>
                  <a:lnTo>
                    <a:pt x="477" y="1179"/>
                  </a:lnTo>
                  <a:lnTo>
                    <a:pt x="477" y="1179"/>
                  </a:lnTo>
                  <a:lnTo>
                    <a:pt x="641" y="1009"/>
                  </a:lnTo>
                  <a:lnTo>
                    <a:pt x="726" y="924"/>
                  </a:lnTo>
                  <a:lnTo>
                    <a:pt x="813" y="836"/>
                  </a:lnTo>
                  <a:lnTo>
                    <a:pt x="818" y="833"/>
                  </a:lnTo>
                  <a:lnTo>
                    <a:pt x="818" y="833"/>
                  </a:lnTo>
                  <a:lnTo>
                    <a:pt x="1099" y="540"/>
                  </a:lnTo>
                  <a:lnTo>
                    <a:pt x="1099" y="539"/>
                  </a:lnTo>
                  <a:lnTo>
                    <a:pt x="1099" y="539"/>
                  </a:lnTo>
                  <a:lnTo>
                    <a:pt x="1272" y="360"/>
                  </a:lnTo>
                  <a:lnTo>
                    <a:pt x="1458" y="169"/>
                  </a:lnTo>
                  <a:lnTo>
                    <a:pt x="1473" y="153"/>
                  </a:lnTo>
                  <a:lnTo>
                    <a:pt x="1473" y="153"/>
                  </a:lnTo>
                  <a:lnTo>
                    <a:pt x="1514" y="111"/>
                  </a:lnTo>
                  <a:lnTo>
                    <a:pt x="1519" y="107"/>
                  </a:lnTo>
                  <a:lnTo>
                    <a:pt x="2021" y="0"/>
                  </a:lnTo>
                  <a:lnTo>
                    <a:pt x="1924" y="504"/>
                  </a:lnTo>
                  <a:lnTo>
                    <a:pt x="1916" y="512"/>
                  </a:lnTo>
                  <a:lnTo>
                    <a:pt x="1916" y="512"/>
                  </a:lnTo>
                  <a:lnTo>
                    <a:pt x="1878" y="550"/>
                  </a:lnTo>
                  <a:lnTo>
                    <a:pt x="1863" y="566"/>
                  </a:lnTo>
                  <a:lnTo>
                    <a:pt x="1863" y="566"/>
                  </a:lnTo>
                  <a:lnTo>
                    <a:pt x="1652" y="784"/>
                  </a:lnTo>
                  <a:lnTo>
                    <a:pt x="1221" y="1231"/>
                  </a:lnTo>
                  <a:lnTo>
                    <a:pt x="1218" y="1233"/>
                  </a:lnTo>
                  <a:lnTo>
                    <a:pt x="1218" y="1233"/>
                  </a:lnTo>
                  <a:lnTo>
                    <a:pt x="1133" y="1318"/>
                  </a:lnTo>
                  <a:lnTo>
                    <a:pt x="1050" y="1403"/>
                  </a:lnTo>
                  <a:lnTo>
                    <a:pt x="887" y="1572"/>
                  </a:lnTo>
                  <a:lnTo>
                    <a:pt x="887" y="1572"/>
                  </a:lnTo>
                  <a:lnTo>
                    <a:pt x="766" y="1697"/>
                  </a:lnTo>
                  <a:lnTo>
                    <a:pt x="641" y="1824"/>
                  </a:lnTo>
                  <a:lnTo>
                    <a:pt x="577" y="1889"/>
                  </a:lnTo>
                  <a:lnTo>
                    <a:pt x="511" y="1953"/>
                  </a:lnTo>
                  <a:lnTo>
                    <a:pt x="443" y="2018"/>
                  </a:lnTo>
                  <a:lnTo>
                    <a:pt x="372" y="2083"/>
                  </a:lnTo>
                  <a:lnTo>
                    <a:pt x="357" y="2098"/>
                  </a:lnTo>
                  <a:close/>
                  <a:moveTo>
                    <a:pt x="529" y="1613"/>
                  </a:moveTo>
                  <a:lnTo>
                    <a:pt x="389" y="2007"/>
                  </a:lnTo>
                  <a:lnTo>
                    <a:pt x="389" y="2007"/>
                  </a:lnTo>
                  <a:lnTo>
                    <a:pt x="451" y="1947"/>
                  </a:lnTo>
                  <a:lnTo>
                    <a:pt x="513" y="1889"/>
                  </a:lnTo>
                  <a:lnTo>
                    <a:pt x="573" y="1830"/>
                  </a:lnTo>
                  <a:lnTo>
                    <a:pt x="630" y="1772"/>
                  </a:lnTo>
                  <a:lnTo>
                    <a:pt x="744" y="1656"/>
                  </a:lnTo>
                  <a:lnTo>
                    <a:pt x="854" y="1541"/>
                  </a:lnTo>
                  <a:lnTo>
                    <a:pt x="854" y="1541"/>
                  </a:lnTo>
                  <a:lnTo>
                    <a:pt x="1017" y="1372"/>
                  </a:lnTo>
                  <a:lnTo>
                    <a:pt x="1101" y="1286"/>
                  </a:lnTo>
                  <a:lnTo>
                    <a:pt x="1187" y="1202"/>
                  </a:lnTo>
                  <a:lnTo>
                    <a:pt x="1189" y="1200"/>
                  </a:lnTo>
                  <a:lnTo>
                    <a:pt x="1619" y="753"/>
                  </a:lnTo>
                  <a:lnTo>
                    <a:pt x="1619" y="753"/>
                  </a:lnTo>
                  <a:lnTo>
                    <a:pt x="1831" y="534"/>
                  </a:lnTo>
                  <a:lnTo>
                    <a:pt x="1846" y="519"/>
                  </a:lnTo>
                  <a:lnTo>
                    <a:pt x="1846" y="519"/>
                  </a:lnTo>
                  <a:lnTo>
                    <a:pt x="1882" y="482"/>
                  </a:lnTo>
                  <a:lnTo>
                    <a:pt x="1963" y="58"/>
                  </a:lnTo>
                  <a:lnTo>
                    <a:pt x="1541" y="147"/>
                  </a:lnTo>
                  <a:lnTo>
                    <a:pt x="1541" y="147"/>
                  </a:lnTo>
                  <a:lnTo>
                    <a:pt x="1505" y="184"/>
                  </a:lnTo>
                  <a:lnTo>
                    <a:pt x="1491" y="200"/>
                  </a:lnTo>
                  <a:lnTo>
                    <a:pt x="1491" y="200"/>
                  </a:lnTo>
                  <a:lnTo>
                    <a:pt x="1304" y="392"/>
                  </a:lnTo>
                  <a:lnTo>
                    <a:pt x="1132" y="570"/>
                  </a:lnTo>
                  <a:lnTo>
                    <a:pt x="1132" y="572"/>
                  </a:lnTo>
                  <a:lnTo>
                    <a:pt x="1132" y="572"/>
                  </a:lnTo>
                  <a:lnTo>
                    <a:pt x="849" y="863"/>
                  </a:lnTo>
                  <a:lnTo>
                    <a:pt x="845" y="869"/>
                  </a:lnTo>
                  <a:lnTo>
                    <a:pt x="845" y="869"/>
                  </a:lnTo>
                  <a:lnTo>
                    <a:pt x="758" y="955"/>
                  </a:lnTo>
                  <a:lnTo>
                    <a:pt x="673" y="1041"/>
                  </a:lnTo>
                  <a:lnTo>
                    <a:pt x="510" y="1210"/>
                  </a:lnTo>
                  <a:lnTo>
                    <a:pt x="510" y="1210"/>
                  </a:lnTo>
                  <a:lnTo>
                    <a:pt x="405" y="1319"/>
                  </a:lnTo>
                  <a:lnTo>
                    <a:pt x="300" y="1426"/>
                  </a:lnTo>
                  <a:lnTo>
                    <a:pt x="195" y="1533"/>
                  </a:lnTo>
                  <a:lnTo>
                    <a:pt x="139" y="1586"/>
                  </a:lnTo>
                  <a:lnTo>
                    <a:pt x="84" y="1639"/>
                  </a:lnTo>
                  <a:lnTo>
                    <a:pt x="529" y="1613"/>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83" name="Google Shape;183;p13"/>
            <p:cNvSpPr txBox="1"/>
            <p:nvPr/>
          </p:nvSpPr>
          <p:spPr>
            <a:xfrm>
              <a:off x="1796516" y="1428109"/>
              <a:ext cx="421910" cy="21544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1" i="0" u="none" strike="noStrike" cap="none">
                  <a:solidFill>
                    <a:srgbClr val="FFFFFF"/>
                  </a:solidFill>
                  <a:latin typeface="Calibri"/>
                  <a:ea typeface="Calibri"/>
                  <a:cs typeface="Calibri"/>
                  <a:sym typeface="Calibri"/>
                </a:rPr>
                <a:t>CODE</a:t>
              </a:r>
              <a:endParaRPr/>
            </a:p>
          </p:txBody>
        </p:sp>
        <p:sp>
          <p:nvSpPr>
            <p:cNvPr id="184" name="Google Shape;184;p13"/>
            <p:cNvSpPr txBox="1"/>
            <p:nvPr/>
          </p:nvSpPr>
          <p:spPr>
            <a:xfrm rot="2761393">
              <a:off x="2229994" y="1601664"/>
              <a:ext cx="412292" cy="21544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1" i="0" u="none" strike="noStrike" cap="none">
                  <a:solidFill>
                    <a:srgbClr val="FFFFFF"/>
                  </a:solidFill>
                  <a:latin typeface="Calibri"/>
                  <a:ea typeface="Calibri"/>
                  <a:cs typeface="Calibri"/>
                  <a:sym typeface="Calibri"/>
                </a:rPr>
                <a:t>PLAN</a:t>
              </a:r>
              <a:endParaRPr/>
            </a:p>
          </p:txBody>
        </p:sp>
        <p:sp>
          <p:nvSpPr>
            <p:cNvPr id="185" name="Google Shape;185;p13"/>
            <p:cNvSpPr txBox="1"/>
            <p:nvPr/>
          </p:nvSpPr>
          <p:spPr>
            <a:xfrm rot="-4985328">
              <a:off x="1431748" y="1781076"/>
              <a:ext cx="444352" cy="21544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1" i="0" u="none" strike="noStrike" cap="none">
                  <a:solidFill>
                    <a:srgbClr val="FFFFFF"/>
                  </a:solidFill>
                  <a:latin typeface="Calibri"/>
                  <a:ea typeface="Calibri"/>
                  <a:cs typeface="Calibri"/>
                  <a:sym typeface="Calibri"/>
                </a:rPr>
                <a:t>BUILD</a:t>
              </a:r>
              <a:endParaRPr/>
            </a:p>
          </p:txBody>
        </p:sp>
        <p:sp>
          <p:nvSpPr>
            <p:cNvPr id="186" name="Google Shape;186;p13"/>
            <p:cNvSpPr txBox="1"/>
            <p:nvPr/>
          </p:nvSpPr>
          <p:spPr>
            <a:xfrm>
              <a:off x="1868420" y="2221355"/>
              <a:ext cx="385041" cy="21544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1" i="0" u="none" strike="noStrike" cap="none">
                  <a:solidFill>
                    <a:srgbClr val="FFFFFF"/>
                  </a:solidFill>
                  <a:latin typeface="Calibri"/>
                  <a:ea typeface="Calibri"/>
                  <a:cs typeface="Calibri"/>
                  <a:sym typeface="Calibri"/>
                </a:rPr>
                <a:t>TEST</a:t>
              </a:r>
              <a:endParaRPr/>
            </a:p>
          </p:txBody>
        </p:sp>
        <p:sp>
          <p:nvSpPr>
            <p:cNvPr id="187" name="Google Shape;187;p13"/>
            <p:cNvSpPr txBox="1"/>
            <p:nvPr/>
          </p:nvSpPr>
          <p:spPr>
            <a:xfrm>
              <a:off x="2823221" y="2196468"/>
              <a:ext cx="615874" cy="21544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1" i="0" u="none" strike="noStrike" cap="none">
                  <a:solidFill>
                    <a:srgbClr val="FFFFFF"/>
                  </a:solidFill>
                  <a:latin typeface="Calibri"/>
                  <a:ea typeface="Calibri"/>
                  <a:cs typeface="Calibri"/>
                  <a:sym typeface="Calibri"/>
                </a:rPr>
                <a:t>MONITOR</a:t>
              </a:r>
              <a:endParaRPr/>
            </a:p>
          </p:txBody>
        </p:sp>
        <p:sp>
          <p:nvSpPr>
            <p:cNvPr id="188" name="Google Shape;188;p13"/>
            <p:cNvSpPr txBox="1"/>
            <p:nvPr/>
          </p:nvSpPr>
          <p:spPr>
            <a:xfrm>
              <a:off x="2900238" y="1421629"/>
              <a:ext cx="518091" cy="21544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1" i="0" u="none" strike="noStrike" cap="none">
                  <a:solidFill>
                    <a:srgbClr val="FFFFFF"/>
                  </a:solidFill>
                  <a:latin typeface="Calibri"/>
                  <a:ea typeface="Calibri"/>
                  <a:cs typeface="Calibri"/>
                  <a:sym typeface="Calibri"/>
                </a:rPr>
                <a:t>DEPLOY</a:t>
              </a:r>
              <a:endParaRPr/>
            </a:p>
          </p:txBody>
        </p:sp>
        <p:sp>
          <p:nvSpPr>
            <p:cNvPr id="189" name="Google Shape;189;p13"/>
            <p:cNvSpPr txBox="1"/>
            <p:nvPr/>
          </p:nvSpPr>
          <p:spPr>
            <a:xfrm rot="-2769703">
              <a:off x="2355259" y="1783112"/>
              <a:ext cx="545342" cy="21544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1" i="0" u="none" strike="noStrike" cap="none">
                  <a:solidFill>
                    <a:srgbClr val="FFFFFF"/>
                  </a:solidFill>
                  <a:latin typeface="Calibri"/>
                  <a:ea typeface="Calibri"/>
                  <a:cs typeface="Calibri"/>
                  <a:sym typeface="Calibri"/>
                </a:rPr>
                <a:t>RELEASE</a:t>
              </a:r>
              <a:endParaRPr/>
            </a:p>
          </p:txBody>
        </p:sp>
        <p:sp>
          <p:nvSpPr>
            <p:cNvPr id="190" name="Google Shape;190;p13"/>
            <p:cNvSpPr txBox="1"/>
            <p:nvPr/>
          </p:nvSpPr>
          <p:spPr>
            <a:xfrm rot="5400000">
              <a:off x="3232851" y="1824227"/>
              <a:ext cx="579005" cy="21544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1" i="0" u="none" strike="noStrike" cap="none">
                  <a:solidFill>
                    <a:srgbClr val="FFFFFF"/>
                  </a:solidFill>
                  <a:latin typeface="Calibri"/>
                  <a:ea typeface="Calibri"/>
                  <a:cs typeface="Calibri"/>
                  <a:sym typeface="Calibri"/>
                </a:rPr>
                <a:t>OPERATE</a:t>
              </a:r>
              <a:endParaRPr/>
            </a:p>
          </p:txBody>
        </p:sp>
      </p:grpSp>
      <p:sp>
        <p:nvSpPr>
          <p:cNvPr id="191" name="Google Shape;191;p13"/>
          <p:cNvSpPr txBox="1"/>
          <p:nvPr/>
        </p:nvSpPr>
        <p:spPr>
          <a:xfrm rot="-5400000">
            <a:off x="-19362" y="1734759"/>
            <a:ext cx="832284" cy="3181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Plugins</a:t>
            </a:r>
            <a:endParaRPr sz="1400" b="0" i="0" u="none" strike="noStrike" cap="none">
              <a:solidFill>
                <a:srgbClr val="000000"/>
              </a:solidFill>
              <a:latin typeface="Calibri"/>
              <a:ea typeface="Calibri"/>
              <a:cs typeface="Calibri"/>
              <a:sym typeface="Calibri"/>
            </a:endParaRPr>
          </a:p>
        </p:txBody>
      </p:sp>
      <p:grpSp>
        <p:nvGrpSpPr>
          <p:cNvPr id="192" name="Google Shape;192;p13"/>
          <p:cNvGrpSpPr/>
          <p:nvPr/>
        </p:nvGrpSpPr>
        <p:grpSpPr>
          <a:xfrm>
            <a:off x="545631" y="1273733"/>
            <a:ext cx="342002" cy="345397"/>
            <a:chOff x="694493" y="1273733"/>
            <a:chExt cx="342002" cy="345397"/>
          </a:xfrm>
        </p:grpSpPr>
        <p:sp>
          <p:nvSpPr>
            <p:cNvPr id="193" name="Google Shape;193;p13"/>
            <p:cNvSpPr/>
            <p:nvPr/>
          </p:nvSpPr>
          <p:spPr>
            <a:xfrm>
              <a:off x="694493" y="1273733"/>
              <a:ext cx="342002" cy="345397"/>
            </a:xfrm>
            <a:prstGeom prst="ellipse">
              <a:avLst/>
            </a:prstGeom>
            <a:solidFill>
              <a:srgbClr val="6167A3"/>
            </a:solidFill>
            <a:ln w="25400" cap="flat" cmpd="sng">
              <a:solidFill>
                <a:srgbClr val="488E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94" name="Google Shape;194;p13"/>
            <p:cNvSpPr/>
            <p:nvPr/>
          </p:nvSpPr>
          <p:spPr>
            <a:xfrm>
              <a:off x="761618" y="1330690"/>
              <a:ext cx="199276" cy="232973"/>
            </a:xfrm>
            <a:custGeom>
              <a:avLst/>
              <a:gdLst/>
              <a:ahLst/>
              <a:cxnLst/>
              <a:rect l="l" t="t" r="r" b="b"/>
              <a:pathLst>
                <a:path w="1291" h="1496" extrusionOk="0">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grpSp>
        <p:nvGrpSpPr>
          <p:cNvPr id="195" name="Google Shape;195;p13"/>
          <p:cNvGrpSpPr/>
          <p:nvPr/>
        </p:nvGrpSpPr>
        <p:grpSpPr>
          <a:xfrm>
            <a:off x="549142" y="1753601"/>
            <a:ext cx="342002" cy="345397"/>
            <a:chOff x="698004" y="1753601"/>
            <a:chExt cx="342002" cy="345397"/>
          </a:xfrm>
        </p:grpSpPr>
        <p:sp>
          <p:nvSpPr>
            <p:cNvPr id="196" name="Google Shape;196;p13"/>
            <p:cNvSpPr/>
            <p:nvPr/>
          </p:nvSpPr>
          <p:spPr>
            <a:xfrm>
              <a:off x="698004" y="1753601"/>
              <a:ext cx="342002" cy="345397"/>
            </a:xfrm>
            <a:prstGeom prst="ellipse">
              <a:avLst/>
            </a:prstGeom>
            <a:solidFill>
              <a:srgbClr val="6167A3"/>
            </a:solidFill>
            <a:ln w="25400" cap="flat" cmpd="sng">
              <a:solidFill>
                <a:srgbClr val="488E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97" name="Google Shape;197;p13"/>
            <p:cNvSpPr/>
            <p:nvPr/>
          </p:nvSpPr>
          <p:spPr>
            <a:xfrm>
              <a:off x="765129" y="1810557"/>
              <a:ext cx="199276" cy="232974"/>
            </a:xfrm>
            <a:custGeom>
              <a:avLst/>
              <a:gdLst/>
              <a:ahLst/>
              <a:cxnLst/>
              <a:rect l="l" t="t" r="r" b="b"/>
              <a:pathLst>
                <a:path w="1291" h="1496" extrusionOk="0">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grpSp>
        <p:nvGrpSpPr>
          <p:cNvPr id="198" name="Google Shape;198;p13"/>
          <p:cNvGrpSpPr/>
          <p:nvPr/>
        </p:nvGrpSpPr>
        <p:grpSpPr>
          <a:xfrm>
            <a:off x="543418" y="2231435"/>
            <a:ext cx="342002" cy="345397"/>
            <a:chOff x="692280" y="2231435"/>
            <a:chExt cx="342002" cy="345397"/>
          </a:xfrm>
        </p:grpSpPr>
        <p:sp>
          <p:nvSpPr>
            <p:cNvPr id="199" name="Google Shape;199;p13"/>
            <p:cNvSpPr/>
            <p:nvPr/>
          </p:nvSpPr>
          <p:spPr>
            <a:xfrm>
              <a:off x="692280" y="2231435"/>
              <a:ext cx="342002" cy="345397"/>
            </a:xfrm>
            <a:prstGeom prst="ellipse">
              <a:avLst/>
            </a:prstGeom>
            <a:solidFill>
              <a:srgbClr val="92D050"/>
            </a:solidFill>
            <a:ln w="25400" cap="flat" cmpd="sng">
              <a:solidFill>
                <a:srgbClr val="488E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00" name="Google Shape;200;p13"/>
            <p:cNvSpPr/>
            <p:nvPr/>
          </p:nvSpPr>
          <p:spPr>
            <a:xfrm>
              <a:off x="759405" y="2288391"/>
              <a:ext cx="199276" cy="232974"/>
            </a:xfrm>
            <a:custGeom>
              <a:avLst/>
              <a:gdLst/>
              <a:ahLst/>
              <a:cxnLst/>
              <a:rect l="l" t="t" r="r" b="b"/>
              <a:pathLst>
                <a:path w="1291" h="1496" extrusionOk="0">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rgbClr val="92D050"/>
            </a:solidFill>
            <a:ln w="9525" cap="flat" cmpd="sng">
              <a:solidFill>
                <a:schemeClr val="lt1"/>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grpSp>
        <p:nvGrpSpPr>
          <p:cNvPr id="201" name="Google Shape;201;p13"/>
          <p:cNvGrpSpPr/>
          <p:nvPr/>
        </p:nvGrpSpPr>
        <p:grpSpPr>
          <a:xfrm>
            <a:off x="1263382" y="769617"/>
            <a:ext cx="7078896" cy="342132"/>
            <a:chOff x="1263382" y="822782"/>
            <a:chExt cx="7078896" cy="342132"/>
          </a:xfrm>
        </p:grpSpPr>
        <p:sp>
          <p:nvSpPr>
            <p:cNvPr id="202" name="Google Shape;202;p13"/>
            <p:cNvSpPr txBox="1"/>
            <p:nvPr/>
          </p:nvSpPr>
          <p:spPr>
            <a:xfrm>
              <a:off x="1507746" y="916236"/>
              <a:ext cx="1526787" cy="155224"/>
            </a:xfrm>
            <a:prstGeom prst="rect">
              <a:avLst/>
            </a:prstGeom>
            <a:noFill/>
            <a:ln>
              <a:noFill/>
            </a:ln>
          </p:spPr>
          <p:txBody>
            <a:bodyPr spcFirstLastPara="1" wrap="square" lIns="91425" tIns="121900" rIns="91425" bIns="121900" anchor="ctr" anchorCtr="0">
              <a:noAutofit/>
            </a:bodyPr>
            <a:lstStyle/>
            <a:p>
              <a:pPr marL="0" marR="0" lvl="0" indent="0" algn="l" rtl="0">
                <a:lnSpc>
                  <a:spcPct val="100000"/>
                </a:lnSpc>
                <a:spcBef>
                  <a:spcPts val="0"/>
                </a:spcBef>
                <a:spcAft>
                  <a:spcPts val="0"/>
                </a:spcAft>
                <a:buNone/>
              </a:pPr>
              <a:r>
                <a:rPr lang="en-US" sz="1333" b="0" i="0" u="none" strike="noStrike" cap="none">
                  <a:solidFill>
                    <a:srgbClr val="000000"/>
                  </a:solidFill>
                  <a:latin typeface="Gill Sans"/>
                  <a:ea typeface="Gill Sans"/>
                  <a:cs typeface="Gill Sans"/>
                  <a:sym typeface="Gill Sans"/>
                </a:rPr>
                <a:t>Ravi (DevOps)</a:t>
              </a:r>
              <a:endParaRPr/>
            </a:p>
          </p:txBody>
        </p:sp>
        <p:sp>
          <p:nvSpPr>
            <p:cNvPr id="203" name="Google Shape;203;p13"/>
            <p:cNvSpPr txBox="1"/>
            <p:nvPr/>
          </p:nvSpPr>
          <p:spPr>
            <a:xfrm>
              <a:off x="3002754" y="890930"/>
              <a:ext cx="1629657" cy="205837"/>
            </a:xfrm>
            <a:prstGeom prst="rect">
              <a:avLst/>
            </a:prstGeom>
            <a:noFill/>
            <a:ln>
              <a:noFill/>
            </a:ln>
          </p:spPr>
          <p:txBody>
            <a:bodyPr spcFirstLastPara="1" wrap="square" lIns="91425" tIns="121900" rIns="91425" bIns="121900" anchor="ctr" anchorCtr="0">
              <a:noAutofit/>
            </a:bodyPr>
            <a:lstStyle/>
            <a:p>
              <a:pPr marL="0" marR="0" lvl="0" indent="0" algn="l" rtl="0">
                <a:lnSpc>
                  <a:spcPct val="100000"/>
                </a:lnSpc>
                <a:spcBef>
                  <a:spcPts val="0"/>
                </a:spcBef>
                <a:spcAft>
                  <a:spcPts val="0"/>
                </a:spcAft>
                <a:buNone/>
              </a:pPr>
              <a:r>
                <a:rPr lang="en-US" sz="1333" b="0" i="0" u="none" strike="noStrike" cap="none">
                  <a:solidFill>
                    <a:srgbClr val="000000"/>
                  </a:solidFill>
                  <a:latin typeface="Gill Sans"/>
                  <a:ea typeface="Gill Sans"/>
                  <a:cs typeface="Gill Sans"/>
                  <a:sym typeface="Gill Sans"/>
                </a:rPr>
                <a:t>Michelle (App Dev)</a:t>
              </a:r>
              <a:endParaRPr/>
            </a:p>
          </p:txBody>
        </p:sp>
        <p:sp>
          <p:nvSpPr>
            <p:cNvPr id="204" name="Google Shape;204;p13"/>
            <p:cNvSpPr txBox="1"/>
            <p:nvPr/>
          </p:nvSpPr>
          <p:spPr>
            <a:xfrm>
              <a:off x="4758760" y="898429"/>
              <a:ext cx="1540492" cy="190838"/>
            </a:xfrm>
            <a:prstGeom prst="rect">
              <a:avLst/>
            </a:prstGeom>
            <a:noFill/>
            <a:ln>
              <a:noFill/>
            </a:ln>
          </p:spPr>
          <p:txBody>
            <a:bodyPr spcFirstLastPara="1" wrap="square" lIns="91425" tIns="121900" rIns="91425" bIns="121900" anchor="ctr" anchorCtr="0">
              <a:noAutofit/>
            </a:bodyPr>
            <a:lstStyle/>
            <a:p>
              <a:pPr marL="0" marR="0" lvl="0" indent="0" algn="l" rtl="0">
                <a:lnSpc>
                  <a:spcPct val="100000"/>
                </a:lnSpc>
                <a:spcBef>
                  <a:spcPts val="0"/>
                </a:spcBef>
                <a:spcAft>
                  <a:spcPts val="0"/>
                </a:spcAft>
                <a:buNone/>
              </a:pPr>
              <a:r>
                <a:rPr lang="en-US" sz="1333" b="0" i="0" u="none" strike="noStrike" cap="none">
                  <a:solidFill>
                    <a:srgbClr val="000000"/>
                  </a:solidFill>
                  <a:latin typeface="Gill Sans"/>
                  <a:ea typeface="Gill Sans"/>
                  <a:cs typeface="Gill Sans"/>
                  <a:sym typeface="Gill Sans"/>
                </a:rPr>
                <a:t>Tyler (Sys Admin)</a:t>
              </a:r>
              <a:endParaRPr/>
            </a:p>
          </p:txBody>
        </p:sp>
        <p:sp>
          <p:nvSpPr>
            <p:cNvPr id="205" name="Google Shape;205;p13"/>
            <p:cNvSpPr txBox="1"/>
            <p:nvPr/>
          </p:nvSpPr>
          <p:spPr>
            <a:xfrm>
              <a:off x="6468133" y="884283"/>
              <a:ext cx="1874145" cy="219131"/>
            </a:xfrm>
            <a:prstGeom prst="rect">
              <a:avLst/>
            </a:prstGeom>
            <a:noFill/>
            <a:ln>
              <a:noFill/>
            </a:ln>
          </p:spPr>
          <p:txBody>
            <a:bodyPr spcFirstLastPara="1" wrap="square" lIns="91425" tIns="121900" rIns="91425" bIns="121900" anchor="ctr" anchorCtr="0">
              <a:noAutofit/>
            </a:bodyPr>
            <a:lstStyle/>
            <a:p>
              <a:pPr marL="0" marR="0" lvl="0" indent="0" algn="l" rtl="0">
                <a:lnSpc>
                  <a:spcPct val="100000"/>
                </a:lnSpc>
                <a:spcBef>
                  <a:spcPts val="0"/>
                </a:spcBef>
                <a:spcAft>
                  <a:spcPts val="0"/>
                </a:spcAft>
                <a:buNone/>
              </a:pPr>
              <a:r>
                <a:rPr lang="en-US" sz="1333" b="0" i="0" u="none" strike="noStrike" cap="none">
                  <a:solidFill>
                    <a:srgbClr val="000000"/>
                  </a:solidFill>
                  <a:latin typeface="Gill Sans"/>
                  <a:ea typeface="Gill Sans"/>
                  <a:cs typeface="Gill Sans"/>
                  <a:sym typeface="Gill Sans"/>
                </a:rPr>
                <a:t>Isabelle (Operator)</a:t>
              </a:r>
              <a:endParaRPr/>
            </a:p>
          </p:txBody>
        </p:sp>
        <p:pic>
          <p:nvPicPr>
            <p:cNvPr id="206" name="Google Shape;206;p13" descr="Male profile"/>
            <p:cNvPicPr preferRelativeResize="0"/>
            <p:nvPr/>
          </p:nvPicPr>
          <p:blipFill rotWithShape="1">
            <a:blip r:embed="rId7">
              <a:alphaModFix/>
            </a:blip>
            <a:srcRect/>
            <a:stretch/>
          </p:blipFill>
          <p:spPr>
            <a:xfrm>
              <a:off x="1263382" y="822782"/>
              <a:ext cx="342132" cy="342132"/>
            </a:xfrm>
            <a:prstGeom prst="rect">
              <a:avLst/>
            </a:prstGeom>
            <a:noFill/>
            <a:ln>
              <a:noFill/>
            </a:ln>
          </p:spPr>
        </p:pic>
        <p:pic>
          <p:nvPicPr>
            <p:cNvPr id="207" name="Google Shape;207;p13" descr="Female Profile"/>
            <p:cNvPicPr preferRelativeResize="0"/>
            <p:nvPr/>
          </p:nvPicPr>
          <p:blipFill rotWithShape="1">
            <a:blip r:embed="rId8">
              <a:alphaModFix/>
            </a:blip>
            <a:srcRect/>
            <a:stretch/>
          </p:blipFill>
          <p:spPr>
            <a:xfrm>
              <a:off x="6236378" y="822782"/>
              <a:ext cx="342132" cy="342132"/>
            </a:xfrm>
            <a:prstGeom prst="rect">
              <a:avLst/>
            </a:prstGeom>
            <a:noFill/>
            <a:ln>
              <a:noFill/>
            </a:ln>
          </p:spPr>
        </p:pic>
        <p:pic>
          <p:nvPicPr>
            <p:cNvPr id="208" name="Google Shape;208;p13" descr="School girl"/>
            <p:cNvPicPr preferRelativeResize="0"/>
            <p:nvPr/>
          </p:nvPicPr>
          <p:blipFill rotWithShape="1">
            <a:blip r:embed="rId9">
              <a:alphaModFix/>
            </a:blip>
            <a:srcRect/>
            <a:stretch/>
          </p:blipFill>
          <p:spPr>
            <a:xfrm>
              <a:off x="2787181" y="822782"/>
              <a:ext cx="342132" cy="342132"/>
            </a:xfrm>
            <a:prstGeom prst="rect">
              <a:avLst/>
            </a:prstGeom>
            <a:noFill/>
            <a:ln>
              <a:noFill/>
            </a:ln>
          </p:spPr>
        </p:pic>
        <p:pic>
          <p:nvPicPr>
            <p:cNvPr id="209" name="Google Shape;209;p13" descr="School boy"/>
            <p:cNvPicPr preferRelativeResize="0"/>
            <p:nvPr/>
          </p:nvPicPr>
          <p:blipFill rotWithShape="1">
            <a:blip r:embed="rId10">
              <a:alphaModFix/>
            </a:blip>
            <a:srcRect/>
            <a:stretch/>
          </p:blipFill>
          <p:spPr>
            <a:xfrm>
              <a:off x="4569652" y="822782"/>
              <a:ext cx="342132" cy="342132"/>
            </a:xfrm>
            <a:prstGeom prst="rect">
              <a:avLst/>
            </a:prstGeom>
            <a:noFill/>
            <a:ln>
              <a:noFill/>
            </a:ln>
          </p:spPr>
        </p:pic>
      </p:grpSp>
      <p:grpSp>
        <p:nvGrpSpPr>
          <p:cNvPr id="210" name="Google Shape;210;p13"/>
          <p:cNvGrpSpPr/>
          <p:nvPr/>
        </p:nvGrpSpPr>
        <p:grpSpPr>
          <a:xfrm>
            <a:off x="3503758" y="4705393"/>
            <a:ext cx="2551558" cy="371632"/>
            <a:chOff x="4691303" y="5426087"/>
            <a:chExt cx="3858833" cy="484684"/>
          </a:xfrm>
        </p:grpSpPr>
        <p:pic>
          <p:nvPicPr>
            <p:cNvPr id="211" name="Google Shape;211;p13" descr="A picture containing computer, sitting, large, standing&#10;&#10;Description automatically generated"/>
            <p:cNvPicPr preferRelativeResize="0"/>
            <p:nvPr/>
          </p:nvPicPr>
          <p:blipFill rotWithShape="1">
            <a:blip r:embed="rId11">
              <a:alphaModFix/>
            </a:blip>
            <a:srcRect/>
            <a:stretch/>
          </p:blipFill>
          <p:spPr>
            <a:xfrm>
              <a:off x="4691303" y="5432521"/>
              <a:ext cx="365064" cy="478250"/>
            </a:xfrm>
            <a:prstGeom prst="rect">
              <a:avLst/>
            </a:prstGeom>
            <a:noFill/>
            <a:ln>
              <a:noFill/>
            </a:ln>
          </p:spPr>
        </p:pic>
        <p:pic>
          <p:nvPicPr>
            <p:cNvPr id="212" name="Google Shape;212;p13" descr="A picture containing computer, sitting, large, standing&#10;&#10;Description automatically generated"/>
            <p:cNvPicPr preferRelativeResize="0"/>
            <p:nvPr/>
          </p:nvPicPr>
          <p:blipFill rotWithShape="1">
            <a:blip r:embed="rId11">
              <a:alphaModFix/>
            </a:blip>
            <a:srcRect/>
            <a:stretch/>
          </p:blipFill>
          <p:spPr>
            <a:xfrm>
              <a:off x="8185072" y="5426087"/>
              <a:ext cx="365064" cy="478250"/>
            </a:xfrm>
            <a:prstGeom prst="rect">
              <a:avLst/>
            </a:prstGeom>
            <a:noFill/>
            <a:ln>
              <a:noFill/>
            </a:ln>
          </p:spPr>
        </p:pic>
        <p:pic>
          <p:nvPicPr>
            <p:cNvPr id="213" name="Google Shape;213;p13" descr="A picture containing computer, sitting, large, standing&#10;&#10;Description automatically generated"/>
            <p:cNvPicPr preferRelativeResize="0"/>
            <p:nvPr/>
          </p:nvPicPr>
          <p:blipFill rotWithShape="1">
            <a:blip r:embed="rId11">
              <a:alphaModFix/>
            </a:blip>
            <a:srcRect/>
            <a:stretch/>
          </p:blipFill>
          <p:spPr>
            <a:xfrm>
              <a:off x="5855893" y="5426087"/>
              <a:ext cx="365064" cy="478250"/>
            </a:xfrm>
            <a:prstGeom prst="rect">
              <a:avLst/>
            </a:prstGeom>
            <a:noFill/>
            <a:ln>
              <a:noFill/>
            </a:ln>
          </p:spPr>
        </p:pic>
        <p:pic>
          <p:nvPicPr>
            <p:cNvPr id="214" name="Google Shape;214;p13" descr="A picture containing computer, sitting, large, standing&#10;&#10;Description automatically generated"/>
            <p:cNvPicPr preferRelativeResize="0"/>
            <p:nvPr/>
          </p:nvPicPr>
          <p:blipFill rotWithShape="1">
            <a:blip r:embed="rId11">
              <a:alphaModFix/>
            </a:blip>
            <a:srcRect/>
            <a:stretch/>
          </p:blipFill>
          <p:spPr>
            <a:xfrm>
              <a:off x="7020483" y="5426087"/>
              <a:ext cx="365064" cy="478250"/>
            </a:xfrm>
            <a:prstGeom prst="rect">
              <a:avLst/>
            </a:prstGeom>
            <a:noFill/>
            <a:ln>
              <a:noFill/>
            </a:ln>
          </p:spPr>
        </p:pic>
      </p:grpSp>
      <p:sp>
        <p:nvSpPr>
          <p:cNvPr id="215" name="Google Shape;215;p13"/>
          <p:cNvSpPr txBox="1">
            <a:spLocks noGrp="1"/>
          </p:cNvSpPr>
          <p:nvPr>
            <p:ph type="title"/>
          </p:nvPr>
        </p:nvSpPr>
        <p:spPr>
          <a:xfrm>
            <a:off x="365891" y="159442"/>
            <a:ext cx="7893793" cy="4471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700"/>
              <a:buFont typeface="Arial"/>
              <a:buNone/>
            </a:pPr>
            <a:r>
              <a:rPr lang="en-US" dirty="0">
                <a:latin typeface="Gill Sans" panose="020B0604020202020204" charset="0"/>
                <a:ea typeface="Arial"/>
                <a:cs typeface="Arial"/>
                <a:sym typeface="Arial"/>
              </a:rPr>
              <a:t>Zowe </a:t>
            </a:r>
            <a:r>
              <a:rPr lang="en-US" i="1" dirty="0" smtClean="0">
                <a:latin typeface="Gill Sans" panose="020B0604020202020204" charset="0"/>
                <a:ea typeface="Arial"/>
                <a:cs typeface="Arial"/>
                <a:sym typeface="Arial"/>
              </a:rPr>
              <a:t>Active Components</a:t>
            </a:r>
            <a:endParaRPr sz="3300" i="1" dirty="0">
              <a:latin typeface="Gill Sans" panose="020B0604020202020204" charset="0"/>
            </a:endParaRPr>
          </a:p>
        </p:txBody>
      </p:sp>
      <p:grpSp>
        <p:nvGrpSpPr>
          <p:cNvPr id="216" name="Google Shape;216;p13"/>
          <p:cNvGrpSpPr/>
          <p:nvPr/>
        </p:nvGrpSpPr>
        <p:grpSpPr>
          <a:xfrm>
            <a:off x="3274497" y="1280538"/>
            <a:ext cx="342002" cy="345397"/>
            <a:chOff x="698004" y="1753601"/>
            <a:chExt cx="342002" cy="345397"/>
          </a:xfrm>
        </p:grpSpPr>
        <p:sp>
          <p:nvSpPr>
            <p:cNvPr id="217" name="Google Shape;217;p13"/>
            <p:cNvSpPr/>
            <p:nvPr/>
          </p:nvSpPr>
          <p:spPr>
            <a:xfrm>
              <a:off x="698004" y="1753601"/>
              <a:ext cx="342002" cy="345397"/>
            </a:xfrm>
            <a:prstGeom prst="ellipse">
              <a:avLst/>
            </a:prstGeom>
            <a:solidFill>
              <a:srgbClr val="6167A3"/>
            </a:solidFill>
            <a:ln w="25400" cap="flat" cmpd="sng">
              <a:solidFill>
                <a:srgbClr val="488E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18" name="Google Shape;218;p13"/>
            <p:cNvSpPr/>
            <p:nvPr/>
          </p:nvSpPr>
          <p:spPr>
            <a:xfrm>
              <a:off x="765129" y="1810557"/>
              <a:ext cx="199276" cy="232974"/>
            </a:xfrm>
            <a:custGeom>
              <a:avLst/>
              <a:gdLst/>
              <a:ahLst/>
              <a:cxnLst/>
              <a:rect l="l" t="t" r="r" b="b"/>
              <a:pathLst>
                <a:path w="1291" h="1496" extrusionOk="0">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grpSp>
        <p:nvGrpSpPr>
          <p:cNvPr id="219" name="Google Shape;219;p13"/>
          <p:cNvGrpSpPr/>
          <p:nvPr/>
        </p:nvGrpSpPr>
        <p:grpSpPr>
          <a:xfrm>
            <a:off x="3681650" y="1276342"/>
            <a:ext cx="342002" cy="345397"/>
            <a:chOff x="692280" y="2231435"/>
            <a:chExt cx="342002" cy="345397"/>
          </a:xfrm>
        </p:grpSpPr>
        <p:sp>
          <p:nvSpPr>
            <p:cNvPr id="220" name="Google Shape;220;p13"/>
            <p:cNvSpPr/>
            <p:nvPr/>
          </p:nvSpPr>
          <p:spPr>
            <a:xfrm>
              <a:off x="692280" y="2231435"/>
              <a:ext cx="342002" cy="345397"/>
            </a:xfrm>
            <a:prstGeom prst="ellipse">
              <a:avLst/>
            </a:prstGeom>
            <a:solidFill>
              <a:srgbClr val="92D050"/>
            </a:solidFill>
            <a:ln w="25400" cap="flat" cmpd="sng">
              <a:solidFill>
                <a:srgbClr val="488E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21" name="Google Shape;221;p13"/>
            <p:cNvSpPr/>
            <p:nvPr/>
          </p:nvSpPr>
          <p:spPr>
            <a:xfrm>
              <a:off x="759405" y="2288391"/>
              <a:ext cx="199276" cy="232974"/>
            </a:xfrm>
            <a:custGeom>
              <a:avLst/>
              <a:gdLst/>
              <a:ahLst/>
              <a:cxnLst/>
              <a:rect l="l" t="t" r="r" b="b"/>
              <a:pathLst>
                <a:path w="1291" h="1496" extrusionOk="0">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rgbClr val="92D050"/>
            </a:solidFill>
            <a:ln w="9525" cap="flat" cmpd="sng">
              <a:solidFill>
                <a:schemeClr val="lt1"/>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sp>
        <p:nvSpPr>
          <p:cNvPr id="222" name="Google Shape;222;p13"/>
          <p:cNvSpPr txBox="1"/>
          <p:nvPr/>
        </p:nvSpPr>
        <p:spPr>
          <a:xfrm rot="-5400000">
            <a:off x="8354779" y="1711668"/>
            <a:ext cx="832284" cy="3181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Plugins</a:t>
            </a:r>
            <a:endParaRPr sz="1400" b="0" i="0" u="none" strike="noStrike" cap="none">
              <a:solidFill>
                <a:srgbClr val="000000"/>
              </a:solidFill>
              <a:latin typeface="Calibri"/>
              <a:ea typeface="Calibri"/>
              <a:cs typeface="Calibri"/>
              <a:sym typeface="Calibri"/>
            </a:endParaRPr>
          </a:p>
        </p:txBody>
      </p:sp>
      <p:grpSp>
        <p:nvGrpSpPr>
          <p:cNvPr id="223" name="Google Shape;223;p13"/>
          <p:cNvGrpSpPr/>
          <p:nvPr/>
        </p:nvGrpSpPr>
        <p:grpSpPr>
          <a:xfrm>
            <a:off x="8282995" y="1289296"/>
            <a:ext cx="342002" cy="345397"/>
            <a:chOff x="694493" y="1273733"/>
            <a:chExt cx="342002" cy="345397"/>
          </a:xfrm>
        </p:grpSpPr>
        <p:sp>
          <p:nvSpPr>
            <p:cNvPr id="224" name="Google Shape;224;p13"/>
            <p:cNvSpPr/>
            <p:nvPr/>
          </p:nvSpPr>
          <p:spPr>
            <a:xfrm>
              <a:off x="694493" y="1273733"/>
              <a:ext cx="342002" cy="345397"/>
            </a:xfrm>
            <a:prstGeom prst="ellipse">
              <a:avLst/>
            </a:prstGeom>
            <a:solidFill>
              <a:srgbClr val="6167A3"/>
            </a:solidFill>
            <a:ln w="25400" cap="flat" cmpd="sng">
              <a:solidFill>
                <a:srgbClr val="488E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25" name="Google Shape;225;p13"/>
            <p:cNvSpPr/>
            <p:nvPr/>
          </p:nvSpPr>
          <p:spPr>
            <a:xfrm>
              <a:off x="761618" y="1330690"/>
              <a:ext cx="199276" cy="232973"/>
            </a:xfrm>
            <a:custGeom>
              <a:avLst/>
              <a:gdLst/>
              <a:ahLst/>
              <a:cxnLst/>
              <a:rect l="l" t="t" r="r" b="b"/>
              <a:pathLst>
                <a:path w="1291" h="1496" extrusionOk="0">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grpSp>
        <p:nvGrpSpPr>
          <p:cNvPr id="226" name="Google Shape;226;p13"/>
          <p:cNvGrpSpPr/>
          <p:nvPr/>
        </p:nvGrpSpPr>
        <p:grpSpPr>
          <a:xfrm>
            <a:off x="8286506" y="1769164"/>
            <a:ext cx="342002" cy="345397"/>
            <a:chOff x="698004" y="1753601"/>
            <a:chExt cx="342002" cy="345397"/>
          </a:xfrm>
        </p:grpSpPr>
        <p:sp>
          <p:nvSpPr>
            <p:cNvPr id="227" name="Google Shape;227;p13"/>
            <p:cNvSpPr/>
            <p:nvPr/>
          </p:nvSpPr>
          <p:spPr>
            <a:xfrm>
              <a:off x="698004" y="1753601"/>
              <a:ext cx="342002" cy="345397"/>
            </a:xfrm>
            <a:prstGeom prst="ellipse">
              <a:avLst/>
            </a:prstGeom>
            <a:solidFill>
              <a:srgbClr val="6167A3"/>
            </a:solidFill>
            <a:ln w="25400" cap="flat" cmpd="sng">
              <a:solidFill>
                <a:srgbClr val="488E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28" name="Google Shape;228;p13"/>
            <p:cNvSpPr/>
            <p:nvPr/>
          </p:nvSpPr>
          <p:spPr>
            <a:xfrm>
              <a:off x="765129" y="1810557"/>
              <a:ext cx="199276" cy="232974"/>
            </a:xfrm>
            <a:custGeom>
              <a:avLst/>
              <a:gdLst/>
              <a:ahLst/>
              <a:cxnLst/>
              <a:rect l="l" t="t" r="r" b="b"/>
              <a:pathLst>
                <a:path w="1291" h="1496" extrusionOk="0">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grpSp>
        <p:nvGrpSpPr>
          <p:cNvPr id="229" name="Google Shape;229;p13"/>
          <p:cNvGrpSpPr/>
          <p:nvPr/>
        </p:nvGrpSpPr>
        <p:grpSpPr>
          <a:xfrm>
            <a:off x="8280782" y="2246998"/>
            <a:ext cx="342002" cy="345397"/>
            <a:chOff x="692280" y="2231435"/>
            <a:chExt cx="342002" cy="345397"/>
          </a:xfrm>
        </p:grpSpPr>
        <p:sp>
          <p:nvSpPr>
            <p:cNvPr id="230" name="Google Shape;230;p13"/>
            <p:cNvSpPr/>
            <p:nvPr/>
          </p:nvSpPr>
          <p:spPr>
            <a:xfrm>
              <a:off x="692280" y="2231435"/>
              <a:ext cx="342002" cy="345397"/>
            </a:xfrm>
            <a:prstGeom prst="ellipse">
              <a:avLst/>
            </a:prstGeom>
            <a:solidFill>
              <a:srgbClr val="92D050"/>
            </a:solidFill>
            <a:ln w="25400" cap="flat" cmpd="sng">
              <a:solidFill>
                <a:srgbClr val="488E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31" name="Google Shape;231;p13"/>
            <p:cNvSpPr/>
            <p:nvPr/>
          </p:nvSpPr>
          <p:spPr>
            <a:xfrm>
              <a:off x="759405" y="2288391"/>
              <a:ext cx="199276" cy="232974"/>
            </a:xfrm>
            <a:custGeom>
              <a:avLst/>
              <a:gdLst/>
              <a:ahLst/>
              <a:cxnLst/>
              <a:rect l="l" t="t" r="r" b="b"/>
              <a:pathLst>
                <a:path w="1291" h="1496" extrusionOk="0">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rgbClr val="92D050"/>
            </a:solidFill>
            <a:ln w="9525" cap="flat" cmpd="sng">
              <a:solidFill>
                <a:schemeClr val="lt1"/>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9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1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4"/>
          <p:cNvSpPr/>
          <p:nvPr/>
        </p:nvSpPr>
        <p:spPr>
          <a:xfrm>
            <a:off x="214029" y="1132645"/>
            <a:ext cx="8696055" cy="3490314"/>
          </a:xfrm>
          <a:prstGeom prst="rect">
            <a:avLst/>
          </a:prstGeom>
          <a:noFill/>
          <a:ln w="28575" cap="flat" cmpd="sng">
            <a:solidFill>
              <a:srgbClr val="E5B8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237" name="Google Shape;237;p14"/>
          <p:cNvSpPr/>
          <p:nvPr/>
        </p:nvSpPr>
        <p:spPr>
          <a:xfrm rot="10800000" flipH="1">
            <a:off x="4293217" y="1226099"/>
            <a:ext cx="716064" cy="2207943"/>
          </a:xfrm>
          <a:prstGeom prst="downArrow">
            <a:avLst>
              <a:gd name="adj1" fmla="val 50000"/>
              <a:gd name="adj2" fmla="val 50000"/>
            </a:avLst>
          </a:prstGeom>
          <a:gradFill>
            <a:gsLst>
              <a:gs pos="0">
                <a:srgbClr val="FFFFFF">
                  <a:alpha val="0"/>
                </a:srgbClr>
              </a:gs>
              <a:gs pos="82000">
                <a:srgbClr val="488EFF"/>
              </a:gs>
              <a:gs pos="100000">
                <a:srgbClr val="488EF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238" name="Google Shape;238;p14"/>
          <p:cNvGrpSpPr/>
          <p:nvPr/>
        </p:nvGrpSpPr>
        <p:grpSpPr>
          <a:xfrm>
            <a:off x="1263382" y="769617"/>
            <a:ext cx="7078896" cy="342132"/>
            <a:chOff x="1263382" y="822782"/>
            <a:chExt cx="7078896" cy="342132"/>
          </a:xfrm>
        </p:grpSpPr>
        <p:sp>
          <p:nvSpPr>
            <p:cNvPr id="239" name="Google Shape;239;p14"/>
            <p:cNvSpPr txBox="1"/>
            <p:nvPr/>
          </p:nvSpPr>
          <p:spPr>
            <a:xfrm>
              <a:off x="1507746" y="916236"/>
              <a:ext cx="1526787" cy="155224"/>
            </a:xfrm>
            <a:prstGeom prst="rect">
              <a:avLst/>
            </a:prstGeom>
            <a:noFill/>
            <a:ln>
              <a:noFill/>
            </a:ln>
          </p:spPr>
          <p:txBody>
            <a:bodyPr spcFirstLastPara="1" wrap="square" lIns="91425" tIns="121900" rIns="91425" bIns="121900" anchor="ctr" anchorCtr="0">
              <a:noAutofit/>
            </a:bodyPr>
            <a:lstStyle/>
            <a:p>
              <a:pPr marL="0" marR="0" lvl="0" indent="0" algn="l" rtl="0">
                <a:lnSpc>
                  <a:spcPct val="100000"/>
                </a:lnSpc>
                <a:spcBef>
                  <a:spcPts val="0"/>
                </a:spcBef>
                <a:spcAft>
                  <a:spcPts val="0"/>
                </a:spcAft>
                <a:buNone/>
              </a:pPr>
              <a:r>
                <a:rPr lang="en-US" sz="1333" b="0" i="0" u="none" strike="noStrike" cap="none">
                  <a:solidFill>
                    <a:srgbClr val="000000"/>
                  </a:solidFill>
                  <a:latin typeface="Gill Sans"/>
                  <a:ea typeface="Gill Sans"/>
                  <a:cs typeface="Gill Sans"/>
                  <a:sym typeface="Gill Sans"/>
                </a:rPr>
                <a:t>Ravi (DevOps)</a:t>
              </a:r>
              <a:endParaRPr/>
            </a:p>
          </p:txBody>
        </p:sp>
        <p:sp>
          <p:nvSpPr>
            <p:cNvPr id="240" name="Google Shape;240;p14"/>
            <p:cNvSpPr txBox="1"/>
            <p:nvPr/>
          </p:nvSpPr>
          <p:spPr>
            <a:xfrm>
              <a:off x="3002754" y="890930"/>
              <a:ext cx="1629657" cy="205837"/>
            </a:xfrm>
            <a:prstGeom prst="rect">
              <a:avLst/>
            </a:prstGeom>
            <a:noFill/>
            <a:ln>
              <a:noFill/>
            </a:ln>
          </p:spPr>
          <p:txBody>
            <a:bodyPr spcFirstLastPara="1" wrap="square" lIns="91425" tIns="121900" rIns="91425" bIns="121900" anchor="ctr" anchorCtr="0">
              <a:noAutofit/>
            </a:bodyPr>
            <a:lstStyle/>
            <a:p>
              <a:pPr marL="0" marR="0" lvl="0" indent="0" algn="l" rtl="0">
                <a:lnSpc>
                  <a:spcPct val="100000"/>
                </a:lnSpc>
                <a:spcBef>
                  <a:spcPts val="0"/>
                </a:spcBef>
                <a:spcAft>
                  <a:spcPts val="0"/>
                </a:spcAft>
                <a:buNone/>
              </a:pPr>
              <a:r>
                <a:rPr lang="en-US" sz="1333" b="0" i="0" u="none" strike="noStrike" cap="none">
                  <a:solidFill>
                    <a:srgbClr val="000000"/>
                  </a:solidFill>
                  <a:latin typeface="Gill Sans"/>
                  <a:ea typeface="Gill Sans"/>
                  <a:cs typeface="Gill Sans"/>
                  <a:sym typeface="Gill Sans"/>
                </a:rPr>
                <a:t>Michelle (App Dev)</a:t>
              </a:r>
              <a:endParaRPr/>
            </a:p>
          </p:txBody>
        </p:sp>
        <p:sp>
          <p:nvSpPr>
            <p:cNvPr id="241" name="Google Shape;241;p14"/>
            <p:cNvSpPr txBox="1"/>
            <p:nvPr/>
          </p:nvSpPr>
          <p:spPr>
            <a:xfrm>
              <a:off x="4758760" y="898429"/>
              <a:ext cx="1540492" cy="190838"/>
            </a:xfrm>
            <a:prstGeom prst="rect">
              <a:avLst/>
            </a:prstGeom>
            <a:noFill/>
            <a:ln>
              <a:noFill/>
            </a:ln>
          </p:spPr>
          <p:txBody>
            <a:bodyPr spcFirstLastPara="1" wrap="square" lIns="91425" tIns="121900" rIns="91425" bIns="121900" anchor="ctr" anchorCtr="0">
              <a:noAutofit/>
            </a:bodyPr>
            <a:lstStyle/>
            <a:p>
              <a:pPr marL="0" marR="0" lvl="0" indent="0" algn="l" rtl="0">
                <a:lnSpc>
                  <a:spcPct val="100000"/>
                </a:lnSpc>
                <a:spcBef>
                  <a:spcPts val="0"/>
                </a:spcBef>
                <a:spcAft>
                  <a:spcPts val="0"/>
                </a:spcAft>
                <a:buNone/>
              </a:pPr>
              <a:r>
                <a:rPr lang="en-US" sz="1333" b="0" i="0" u="none" strike="noStrike" cap="none">
                  <a:solidFill>
                    <a:srgbClr val="000000"/>
                  </a:solidFill>
                  <a:latin typeface="Gill Sans"/>
                  <a:ea typeface="Gill Sans"/>
                  <a:cs typeface="Gill Sans"/>
                  <a:sym typeface="Gill Sans"/>
                </a:rPr>
                <a:t>Tyler (Sys Admin)</a:t>
              </a:r>
              <a:endParaRPr/>
            </a:p>
          </p:txBody>
        </p:sp>
        <p:sp>
          <p:nvSpPr>
            <p:cNvPr id="242" name="Google Shape;242;p14"/>
            <p:cNvSpPr txBox="1"/>
            <p:nvPr/>
          </p:nvSpPr>
          <p:spPr>
            <a:xfrm>
              <a:off x="6468133" y="884283"/>
              <a:ext cx="1874145" cy="219131"/>
            </a:xfrm>
            <a:prstGeom prst="rect">
              <a:avLst/>
            </a:prstGeom>
            <a:noFill/>
            <a:ln>
              <a:noFill/>
            </a:ln>
          </p:spPr>
          <p:txBody>
            <a:bodyPr spcFirstLastPara="1" wrap="square" lIns="91425" tIns="121900" rIns="91425" bIns="121900" anchor="ctr" anchorCtr="0">
              <a:noAutofit/>
            </a:bodyPr>
            <a:lstStyle/>
            <a:p>
              <a:pPr marL="0" marR="0" lvl="0" indent="0" algn="l" rtl="0">
                <a:lnSpc>
                  <a:spcPct val="100000"/>
                </a:lnSpc>
                <a:spcBef>
                  <a:spcPts val="0"/>
                </a:spcBef>
                <a:spcAft>
                  <a:spcPts val="0"/>
                </a:spcAft>
                <a:buNone/>
              </a:pPr>
              <a:r>
                <a:rPr lang="en-US" sz="1333" b="0" i="0" u="none" strike="noStrike" cap="none">
                  <a:solidFill>
                    <a:srgbClr val="000000"/>
                  </a:solidFill>
                  <a:latin typeface="Gill Sans"/>
                  <a:ea typeface="Gill Sans"/>
                  <a:cs typeface="Gill Sans"/>
                  <a:sym typeface="Gill Sans"/>
                </a:rPr>
                <a:t>Isabelle (Operator)</a:t>
              </a:r>
              <a:endParaRPr/>
            </a:p>
          </p:txBody>
        </p:sp>
        <p:pic>
          <p:nvPicPr>
            <p:cNvPr id="243" name="Google Shape;243;p14" descr="Male profile"/>
            <p:cNvPicPr preferRelativeResize="0"/>
            <p:nvPr/>
          </p:nvPicPr>
          <p:blipFill rotWithShape="1">
            <a:blip r:embed="rId3">
              <a:alphaModFix/>
            </a:blip>
            <a:srcRect/>
            <a:stretch/>
          </p:blipFill>
          <p:spPr>
            <a:xfrm>
              <a:off x="1263382" y="822782"/>
              <a:ext cx="342132" cy="342132"/>
            </a:xfrm>
            <a:prstGeom prst="rect">
              <a:avLst/>
            </a:prstGeom>
            <a:noFill/>
            <a:ln>
              <a:noFill/>
            </a:ln>
          </p:spPr>
        </p:pic>
        <p:pic>
          <p:nvPicPr>
            <p:cNvPr id="244" name="Google Shape;244;p14" descr="Female Profile"/>
            <p:cNvPicPr preferRelativeResize="0"/>
            <p:nvPr/>
          </p:nvPicPr>
          <p:blipFill rotWithShape="1">
            <a:blip r:embed="rId4">
              <a:alphaModFix/>
            </a:blip>
            <a:srcRect/>
            <a:stretch/>
          </p:blipFill>
          <p:spPr>
            <a:xfrm>
              <a:off x="6236378" y="822782"/>
              <a:ext cx="342132" cy="342132"/>
            </a:xfrm>
            <a:prstGeom prst="rect">
              <a:avLst/>
            </a:prstGeom>
            <a:noFill/>
            <a:ln>
              <a:noFill/>
            </a:ln>
          </p:spPr>
        </p:pic>
        <p:pic>
          <p:nvPicPr>
            <p:cNvPr id="245" name="Google Shape;245;p14" descr="School girl"/>
            <p:cNvPicPr preferRelativeResize="0"/>
            <p:nvPr/>
          </p:nvPicPr>
          <p:blipFill rotWithShape="1">
            <a:blip r:embed="rId5">
              <a:alphaModFix/>
            </a:blip>
            <a:srcRect/>
            <a:stretch/>
          </p:blipFill>
          <p:spPr>
            <a:xfrm>
              <a:off x="2787181" y="822782"/>
              <a:ext cx="342132" cy="342132"/>
            </a:xfrm>
            <a:prstGeom prst="rect">
              <a:avLst/>
            </a:prstGeom>
            <a:noFill/>
            <a:ln>
              <a:noFill/>
            </a:ln>
          </p:spPr>
        </p:pic>
        <p:pic>
          <p:nvPicPr>
            <p:cNvPr id="246" name="Google Shape;246;p14" descr="School boy"/>
            <p:cNvPicPr preferRelativeResize="0"/>
            <p:nvPr/>
          </p:nvPicPr>
          <p:blipFill rotWithShape="1">
            <a:blip r:embed="rId6">
              <a:alphaModFix/>
            </a:blip>
            <a:srcRect/>
            <a:stretch/>
          </p:blipFill>
          <p:spPr>
            <a:xfrm>
              <a:off x="4569652" y="822782"/>
              <a:ext cx="342132" cy="342132"/>
            </a:xfrm>
            <a:prstGeom prst="rect">
              <a:avLst/>
            </a:prstGeom>
            <a:noFill/>
            <a:ln>
              <a:noFill/>
            </a:ln>
          </p:spPr>
        </p:pic>
      </p:grpSp>
      <p:grpSp>
        <p:nvGrpSpPr>
          <p:cNvPr id="247" name="Google Shape;247;p14"/>
          <p:cNvGrpSpPr/>
          <p:nvPr/>
        </p:nvGrpSpPr>
        <p:grpSpPr>
          <a:xfrm>
            <a:off x="3503758" y="4705393"/>
            <a:ext cx="2551558" cy="371632"/>
            <a:chOff x="4691303" y="5426087"/>
            <a:chExt cx="3858833" cy="484684"/>
          </a:xfrm>
        </p:grpSpPr>
        <p:pic>
          <p:nvPicPr>
            <p:cNvPr id="248" name="Google Shape;248;p14" descr="A picture containing computer, sitting, large, standing&#10;&#10;Description automatically generated"/>
            <p:cNvPicPr preferRelativeResize="0"/>
            <p:nvPr/>
          </p:nvPicPr>
          <p:blipFill rotWithShape="1">
            <a:blip r:embed="rId7">
              <a:alphaModFix/>
            </a:blip>
            <a:srcRect/>
            <a:stretch/>
          </p:blipFill>
          <p:spPr>
            <a:xfrm>
              <a:off x="4691303" y="5432521"/>
              <a:ext cx="365064" cy="478250"/>
            </a:xfrm>
            <a:prstGeom prst="rect">
              <a:avLst/>
            </a:prstGeom>
            <a:noFill/>
            <a:ln>
              <a:noFill/>
            </a:ln>
          </p:spPr>
        </p:pic>
        <p:pic>
          <p:nvPicPr>
            <p:cNvPr id="249" name="Google Shape;249;p14" descr="A picture containing computer, sitting, large, standing&#10;&#10;Description automatically generated"/>
            <p:cNvPicPr preferRelativeResize="0"/>
            <p:nvPr/>
          </p:nvPicPr>
          <p:blipFill rotWithShape="1">
            <a:blip r:embed="rId7">
              <a:alphaModFix/>
            </a:blip>
            <a:srcRect/>
            <a:stretch/>
          </p:blipFill>
          <p:spPr>
            <a:xfrm>
              <a:off x="8185072" y="5426087"/>
              <a:ext cx="365064" cy="478250"/>
            </a:xfrm>
            <a:prstGeom prst="rect">
              <a:avLst/>
            </a:prstGeom>
            <a:noFill/>
            <a:ln>
              <a:noFill/>
            </a:ln>
          </p:spPr>
        </p:pic>
        <p:pic>
          <p:nvPicPr>
            <p:cNvPr id="250" name="Google Shape;250;p14" descr="A picture containing computer, sitting, large, standing&#10;&#10;Description automatically generated"/>
            <p:cNvPicPr preferRelativeResize="0"/>
            <p:nvPr/>
          </p:nvPicPr>
          <p:blipFill rotWithShape="1">
            <a:blip r:embed="rId7">
              <a:alphaModFix/>
            </a:blip>
            <a:srcRect/>
            <a:stretch/>
          </p:blipFill>
          <p:spPr>
            <a:xfrm>
              <a:off x="5855893" y="5426087"/>
              <a:ext cx="365064" cy="478250"/>
            </a:xfrm>
            <a:prstGeom prst="rect">
              <a:avLst/>
            </a:prstGeom>
            <a:noFill/>
            <a:ln>
              <a:noFill/>
            </a:ln>
          </p:spPr>
        </p:pic>
        <p:pic>
          <p:nvPicPr>
            <p:cNvPr id="251" name="Google Shape;251;p14" descr="A picture containing computer, sitting, large, standing&#10;&#10;Description automatically generated"/>
            <p:cNvPicPr preferRelativeResize="0"/>
            <p:nvPr/>
          </p:nvPicPr>
          <p:blipFill rotWithShape="1">
            <a:blip r:embed="rId7">
              <a:alphaModFix/>
            </a:blip>
            <a:srcRect/>
            <a:stretch/>
          </p:blipFill>
          <p:spPr>
            <a:xfrm>
              <a:off x="7020483" y="5426087"/>
              <a:ext cx="365064" cy="478250"/>
            </a:xfrm>
            <a:prstGeom prst="rect">
              <a:avLst/>
            </a:prstGeom>
            <a:noFill/>
            <a:ln>
              <a:noFill/>
            </a:ln>
          </p:spPr>
        </p:pic>
      </p:grpSp>
      <p:sp>
        <p:nvSpPr>
          <p:cNvPr id="252" name="Google Shape;252;p14"/>
          <p:cNvSpPr txBox="1">
            <a:spLocks noGrp="1"/>
          </p:cNvSpPr>
          <p:nvPr>
            <p:ph type="title"/>
          </p:nvPr>
        </p:nvSpPr>
        <p:spPr>
          <a:xfrm>
            <a:off x="365891" y="159442"/>
            <a:ext cx="7893793" cy="4471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700"/>
              <a:buFont typeface="Arial"/>
              <a:buNone/>
            </a:pPr>
            <a:r>
              <a:rPr lang="en-US" dirty="0">
                <a:latin typeface="Gill Sans" panose="020B0604020202020204" charset="0"/>
                <a:ea typeface="Arial"/>
                <a:cs typeface="Arial"/>
                <a:sym typeface="Arial"/>
              </a:rPr>
              <a:t>Zowe </a:t>
            </a:r>
            <a:r>
              <a:rPr lang="en-US" sz="2400" i="1" dirty="0" smtClean="0">
                <a:latin typeface="Gill Sans" panose="020B0604020202020204" charset="0"/>
                <a:ea typeface="Arial"/>
                <a:cs typeface="Arial"/>
                <a:sym typeface="Arial"/>
              </a:rPr>
              <a:t>with </a:t>
            </a:r>
            <a:r>
              <a:rPr lang="en-US" sz="2400" i="1" dirty="0">
                <a:latin typeface="Gill Sans" panose="020B0604020202020204" charset="0"/>
                <a:ea typeface="Arial"/>
                <a:cs typeface="Arial"/>
                <a:sym typeface="Arial"/>
              </a:rPr>
              <a:t>incubation </a:t>
            </a:r>
            <a:r>
              <a:rPr lang="en-US" sz="2400" i="1" dirty="0" smtClean="0">
                <a:latin typeface="Gill Sans" panose="020B0604020202020204" charset="0"/>
                <a:ea typeface="Arial"/>
                <a:cs typeface="Arial"/>
                <a:sym typeface="Arial"/>
              </a:rPr>
              <a:t>projects</a:t>
            </a:r>
            <a:endParaRPr sz="2700" i="1" dirty="0">
              <a:latin typeface="Gill Sans" panose="020B0604020202020204" charset="0"/>
            </a:endParaRPr>
          </a:p>
        </p:txBody>
      </p:sp>
      <p:pic>
        <p:nvPicPr>
          <p:cNvPr id="253" name="Google Shape;253;p14"/>
          <p:cNvPicPr preferRelativeResize="0"/>
          <p:nvPr/>
        </p:nvPicPr>
        <p:blipFill rotWithShape="1">
          <a:blip r:embed="rId8">
            <a:alphaModFix/>
          </a:blip>
          <a:srcRect/>
          <a:stretch/>
        </p:blipFill>
        <p:spPr>
          <a:xfrm>
            <a:off x="392004" y="1287667"/>
            <a:ext cx="1918956" cy="1064421"/>
          </a:xfrm>
          <a:prstGeom prst="rect">
            <a:avLst/>
          </a:prstGeom>
          <a:noFill/>
          <a:ln>
            <a:noFill/>
          </a:ln>
        </p:spPr>
      </p:pic>
      <p:pic>
        <p:nvPicPr>
          <p:cNvPr id="254" name="Google Shape;254;p14"/>
          <p:cNvPicPr preferRelativeResize="0"/>
          <p:nvPr/>
        </p:nvPicPr>
        <p:blipFill rotWithShape="1">
          <a:blip r:embed="rId9">
            <a:alphaModFix/>
          </a:blip>
          <a:srcRect/>
          <a:stretch/>
        </p:blipFill>
        <p:spPr>
          <a:xfrm>
            <a:off x="2512369" y="1313551"/>
            <a:ext cx="1430755" cy="1004419"/>
          </a:xfrm>
          <a:prstGeom prst="rect">
            <a:avLst/>
          </a:prstGeom>
          <a:noFill/>
          <a:ln>
            <a:noFill/>
          </a:ln>
        </p:spPr>
      </p:pic>
      <p:pic>
        <p:nvPicPr>
          <p:cNvPr id="255" name="Google Shape;255;p14"/>
          <p:cNvPicPr preferRelativeResize="0"/>
          <p:nvPr/>
        </p:nvPicPr>
        <p:blipFill rotWithShape="1">
          <a:blip r:embed="rId10">
            <a:alphaModFix/>
          </a:blip>
          <a:srcRect/>
          <a:stretch/>
        </p:blipFill>
        <p:spPr>
          <a:xfrm>
            <a:off x="6740288" y="1287667"/>
            <a:ext cx="2057321" cy="1062572"/>
          </a:xfrm>
          <a:prstGeom prst="rect">
            <a:avLst/>
          </a:prstGeom>
          <a:noFill/>
          <a:ln>
            <a:noFill/>
          </a:ln>
        </p:spPr>
      </p:pic>
      <p:sp>
        <p:nvSpPr>
          <p:cNvPr id="256" name="Google Shape;256;p14"/>
          <p:cNvSpPr txBox="1"/>
          <p:nvPr/>
        </p:nvSpPr>
        <p:spPr>
          <a:xfrm>
            <a:off x="5111802" y="2116178"/>
            <a:ext cx="1671018" cy="41549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00" b="0" i="0" u="none" strike="noStrike" cap="none">
                <a:solidFill>
                  <a:srgbClr val="938953"/>
                </a:solidFill>
                <a:latin typeface="Arial"/>
                <a:ea typeface="Arial"/>
                <a:cs typeface="Arial"/>
                <a:sym typeface="Arial"/>
              </a:rPr>
              <a:t>Zowe Mobile App</a:t>
            </a:r>
            <a:br>
              <a:rPr lang="en-US" sz="1100" b="0" i="0" u="none" strike="noStrike" cap="none">
                <a:solidFill>
                  <a:srgbClr val="938953"/>
                </a:solidFill>
                <a:latin typeface="Arial"/>
                <a:ea typeface="Arial"/>
                <a:cs typeface="Arial"/>
                <a:sym typeface="Arial"/>
              </a:rPr>
            </a:br>
            <a:r>
              <a:rPr lang="en-US" sz="900" b="0" i="0" u="none" strike="noStrike" cap="none">
                <a:solidFill>
                  <a:srgbClr val="938953"/>
                </a:solidFill>
                <a:latin typeface="Arial"/>
                <a:ea typeface="Arial"/>
                <a:cs typeface="Arial"/>
                <a:sym typeface="Arial"/>
              </a:rPr>
              <a:t>(Incubation*)</a:t>
            </a:r>
            <a:endParaRPr sz="1100" b="0" i="0" u="none" strike="noStrike" cap="none">
              <a:solidFill>
                <a:srgbClr val="938953"/>
              </a:solidFill>
              <a:latin typeface="Arial"/>
              <a:ea typeface="Arial"/>
              <a:cs typeface="Arial"/>
              <a:sym typeface="Arial"/>
            </a:endParaRPr>
          </a:p>
        </p:txBody>
      </p:sp>
      <p:pic>
        <p:nvPicPr>
          <p:cNvPr id="257" name="Google Shape;257;p14"/>
          <p:cNvPicPr preferRelativeResize="0"/>
          <p:nvPr/>
        </p:nvPicPr>
        <p:blipFill rotWithShape="1">
          <a:blip r:embed="rId11">
            <a:alphaModFix/>
          </a:blip>
          <a:srcRect/>
          <a:stretch/>
        </p:blipFill>
        <p:spPr>
          <a:xfrm>
            <a:off x="5291162" y="1319748"/>
            <a:ext cx="1257315" cy="838001"/>
          </a:xfrm>
          <a:prstGeom prst="rect">
            <a:avLst/>
          </a:prstGeom>
          <a:noFill/>
          <a:ln>
            <a:noFill/>
          </a:ln>
        </p:spPr>
      </p:pic>
      <p:cxnSp>
        <p:nvCxnSpPr>
          <p:cNvPr id="258" name="Google Shape;258;p14"/>
          <p:cNvCxnSpPr/>
          <p:nvPr/>
        </p:nvCxnSpPr>
        <p:spPr>
          <a:xfrm rot="10800000" flipH="1">
            <a:off x="6671419" y="1236698"/>
            <a:ext cx="1" cy="1113541"/>
          </a:xfrm>
          <a:prstGeom prst="straightConnector1">
            <a:avLst/>
          </a:prstGeom>
          <a:noFill/>
          <a:ln w="9525" cap="flat" cmpd="sng">
            <a:solidFill>
              <a:srgbClr val="4A7DBA"/>
            </a:solidFill>
            <a:prstDash val="solid"/>
            <a:round/>
            <a:headEnd type="none" w="sm" len="sm"/>
            <a:tailEnd type="none" w="sm" len="sm"/>
          </a:ln>
        </p:spPr>
      </p:cxnSp>
      <p:sp>
        <p:nvSpPr>
          <p:cNvPr id="259" name="Google Shape;259;p14"/>
          <p:cNvSpPr/>
          <p:nvPr/>
        </p:nvSpPr>
        <p:spPr>
          <a:xfrm rot="10800000">
            <a:off x="1487635" y="2392771"/>
            <a:ext cx="573393" cy="372245"/>
          </a:xfrm>
          <a:prstGeom prst="downArrow">
            <a:avLst>
              <a:gd name="adj1" fmla="val 50000"/>
              <a:gd name="adj2" fmla="val 50000"/>
            </a:avLst>
          </a:prstGeom>
          <a:gradFill>
            <a:gsLst>
              <a:gs pos="0">
                <a:srgbClr val="FFFFFF">
                  <a:alpha val="0"/>
                </a:srgbClr>
              </a:gs>
              <a:gs pos="82000">
                <a:srgbClr val="488EFF"/>
              </a:gs>
              <a:gs pos="100000">
                <a:srgbClr val="488EF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99" b="0" i="0" u="none" strike="noStrike" cap="none">
              <a:solidFill>
                <a:schemeClr val="lt1"/>
              </a:solidFill>
              <a:latin typeface="Gill Sans"/>
              <a:ea typeface="Gill Sans"/>
              <a:cs typeface="Gill Sans"/>
              <a:sym typeface="Gill Sans"/>
            </a:endParaRPr>
          </a:p>
        </p:txBody>
      </p:sp>
      <p:sp>
        <p:nvSpPr>
          <p:cNvPr id="260" name="Google Shape;260;p14"/>
          <p:cNvSpPr/>
          <p:nvPr/>
        </p:nvSpPr>
        <p:spPr>
          <a:xfrm rot="10800000">
            <a:off x="2826133" y="2395767"/>
            <a:ext cx="573393" cy="372245"/>
          </a:xfrm>
          <a:prstGeom prst="downArrow">
            <a:avLst>
              <a:gd name="adj1" fmla="val 50000"/>
              <a:gd name="adj2" fmla="val 50000"/>
            </a:avLst>
          </a:prstGeom>
          <a:gradFill>
            <a:gsLst>
              <a:gs pos="0">
                <a:srgbClr val="FFFFFF">
                  <a:alpha val="0"/>
                </a:srgbClr>
              </a:gs>
              <a:gs pos="82000">
                <a:srgbClr val="488EFF"/>
              </a:gs>
              <a:gs pos="100000">
                <a:srgbClr val="488EF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99" b="0" i="0" u="none" strike="noStrike" cap="none">
              <a:solidFill>
                <a:schemeClr val="lt1"/>
              </a:solidFill>
              <a:latin typeface="Gill Sans"/>
              <a:ea typeface="Gill Sans"/>
              <a:cs typeface="Gill Sans"/>
              <a:sym typeface="Gill Sans"/>
            </a:endParaRPr>
          </a:p>
        </p:txBody>
      </p:sp>
      <p:grpSp>
        <p:nvGrpSpPr>
          <p:cNvPr id="261" name="Google Shape;261;p14"/>
          <p:cNvGrpSpPr/>
          <p:nvPr/>
        </p:nvGrpSpPr>
        <p:grpSpPr>
          <a:xfrm>
            <a:off x="132642" y="2597427"/>
            <a:ext cx="4343668" cy="499625"/>
            <a:chOff x="2760126" y="3651258"/>
            <a:chExt cx="6978256" cy="666167"/>
          </a:xfrm>
        </p:grpSpPr>
        <p:pic>
          <p:nvPicPr>
            <p:cNvPr id="262" name="Google Shape;262;p14" descr="A picture containing monitor&#10;&#10;Description generated with high confidence"/>
            <p:cNvPicPr preferRelativeResize="0"/>
            <p:nvPr/>
          </p:nvPicPr>
          <p:blipFill rotWithShape="1">
            <a:blip r:embed="rId12">
              <a:alphaModFix/>
            </a:blip>
            <a:srcRect/>
            <a:stretch/>
          </p:blipFill>
          <p:spPr>
            <a:xfrm>
              <a:off x="2760126" y="3651258"/>
              <a:ext cx="6978256" cy="663077"/>
            </a:xfrm>
            <a:prstGeom prst="rect">
              <a:avLst/>
            </a:prstGeom>
            <a:noFill/>
            <a:ln>
              <a:noFill/>
            </a:ln>
          </p:spPr>
        </p:pic>
        <p:pic>
          <p:nvPicPr>
            <p:cNvPr id="263" name="Google Shape;263;p14"/>
            <p:cNvPicPr preferRelativeResize="0"/>
            <p:nvPr/>
          </p:nvPicPr>
          <p:blipFill rotWithShape="1">
            <a:blip r:embed="rId13">
              <a:alphaModFix/>
            </a:blip>
            <a:srcRect/>
            <a:stretch/>
          </p:blipFill>
          <p:spPr>
            <a:xfrm>
              <a:off x="4308156" y="3773718"/>
              <a:ext cx="888893" cy="543707"/>
            </a:xfrm>
            <a:prstGeom prst="rect">
              <a:avLst/>
            </a:prstGeom>
            <a:noFill/>
            <a:ln>
              <a:noFill/>
            </a:ln>
          </p:spPr>
        </p:pic>
        <p:sp>
          <p:nvSpPr>
            <p:cNvPr id="264" name="Google Shape;264;p14"/>
            <p:cNvSpPr txBox="1"/>
            <p:nvPr/>
          </p:nvSpPr>
          <p:spPr>
            <a:xfrm>
              <a:off x="5231213" y="3757047"/>
              <a:ext cx="2235328" cy="53596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224" b="0" i="0" u="none" strike="noStrike" cap="none">
                  <a:solidFill>
                    <a:srgbClr val="938953"/>
                  </a:solidFill>
                  <a:latin typeface="Arial"/>
                  <a:ea typeface="Arial"/>
                  <a:cs typeface="Arial"/>
                  <a:sym typeface="Arial"/>
                </a:rPr>
                <a:t>Client Zowe SDK</a:t>
              </a:r>
              <a:br>
                <a:rPr lang="en-US" sz="1224" b="0" i="0" u="none" strike="noStrike" cap="none">
                  <a:solidFill>
                    <a:srgbClr val="938953"/>
                  </a:solidFill>
                  <a:latin typeface="Arial"/>
                  <a:ea typeface="Arial"/>
                  <a:cs typeface="Arial"/>
                  <a:sym typeface="Arial"/>
                </a:rPr>
              </a:br>
              <a:r>
                <a:rPr lang="en-US" sz="788" b="0" i="0" u="none" strike="noStrike" cap="none">
                  <a:solidFill>
                    <a:srgbClr val="938953"/>
                  </a:solidFill>
                  <a:latin typeface="Arial"/>
                  <a:ea typeface="Arial"/>
                  <a:cs typeface="Arial"/>
                  <a:sym typeface="Arial"/>
                </a:rPr>
                <a:t>(Incubation*)</a:t>
              </a:r>
              <a:endParaRPr sz="1224" b="0" i="0" u="none" strike="noStrike" cap="none">
                <a:solidFill>
                  <a:srgbClr val="938953"/>
                </a:solidFill>
                <a:latin typeface="Arial"/>
                <a:ea typeface="Arial"/>
                <a:cs typeface="Arial"/>
                <a:sym typeface="Arial"/>
              </a:endParaRPr>
            </a:p>
          </p:txBody>
        </p:sp>
        <p:pic>
          <p:nvPicPr>
            <p:cNvPr id="265" name="Google Shape;265;p14"/>
            <p:cNvPicPr preferRelativeResize="0"/>
            <p:nvPr/>
          </p:nvPicPr>
          <p:blipFill rotWithShape="1">
            <a:blip r:embed="rId14">
              <a:alphaModFix/>
            </a:blip>
            <a:srcRect/>
            <a:stretch/>
          </p:blipFill>
          <p:spPr>
            <a:xfrm>
              <a:off x="7518351" y="3915756"/>
              <a:ext cx="1013216" cy="299270"/>
            </a:xfrm>
            <a:prstGeom prst="rect">
              <a:avLst/>
            </a:prstGeom>
            <a:noFill/>
            <a:ln>
              <a:noFill/>
            </a:ln>
          </p:spPr>
        </p:pic>
      </p:grpSp>
      <p:sp>
        <p:nvSpPr>
          <p:cNvPr id="266" name="Google Shape;266;p14"/>
          <p:cNvSpPr txBox="1"/>
          <p:nvPr/>
        </p:nvSpPr>
        <p:spPr>
          <a:xfrm rot="-5400000">
            <a:off x="95131" y="2722000"/>
            <a:ext cx="788122" cy="2769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Packages</a:t>
            </a:r>
            <a:endParaRPr sz="1200" b="0" i="0" u="none" strike="noStrike" cap="none">
              <a:solidFill>
                <a:srgbClr val="000000"/>
              </a:solidFill>
              <a:latin typeface="Calibri"/>
              <a:ea typeface="Calibri"/>
              <a:cs typeface="Calibri"/>
              <a:sym typeface="Calibri"/>
            </a:endParaRPr>
          </a:p>
        </p:txBody>
      </p:sp>
      <p:grpSp>
        <p:nvGrpSpPr>
          <p:cNvPr id="267" name="Google Shape;267;p14"/>
          <p:cNvGrpSpPr/>
          <p:nvPr/>
        </p:nvGrpSpPr>
        <p:grpSpPr>
          <a:xfrm>
            <a:off x="626263" y="2417788"/>
            <a:ext cx="225268" cy="830551"/>
            <a:chOff x="1104060" y="3360676"/>
            <a:chExt cx="309528" cy="964191"/>
          </a:xfrm>
        </p:grpSpPr>
        <p:grpSp>
          <p:nvGrpSpPr>
            <p:cNvPr id="268" name="Google Shape;268;p14"/>
            <p:cNvGrpSpPr/>
            <p:nvPr/>
          </p:nvGrpSpPr>
          <p:grpSpPr>
            <a:xfrm>
              <a:off x="1106273" y="3360676"/>
              <a:ext cx="303804" cy="282947"/>
              <a:chOff x="694493" y="1273733"/>
              <a:chExt cx="342002" cy="345397"/>
            </a:xfrm>
          </p:grpSpPr>
          <p:sp>
            <p:nvSpPr>
              <p:cNvPr id="269" name="Google Shape;269;p14"/>
              <p:cNvSpPr/>
              <p:nvPr/>
            </p:nvSpPr>
            <p:spPr>
              <a:xfrm>
                <a:off x="694493" y="1273733"/>
                <a:ext cx="342002" cy="345397"/>
              </a:xfrm>
              <a:prstGeom prst="ellipse">
                <a:avLst/>
              </a:prstGeom>
              <a:solidFill>
                <a:srgbClr val="6167A3"/>
              </a:solidFill>
              <a:ln w="25400" cap="flat" cmpd="sng">
                <a:solidFill>
                  <a:srgbClr val="488E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70" name="Google Shape;270;p14"/>
              <p:cNvSpPr/>
              <p:nvPr/>
            </p:nvSpPr>
            <p:spPr>
              <a:xfrm>
                <a:off x="761618" y="1330690"/>
                <a:ext cx="199276" cy="232973"/>
              </a:xfrm>
              <a:custGeom>
                <a:avLst/>
                <a:gdLst/>
                <a:ahLst/>
                <a:cxnLst/>
                <a:rect l="l" t="t" r="r" b="b"/>
                <a:pathLst>
                  <a:path w="1291" h="1496" extrusionOk="0">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grpSp>
          <p:nvGrpSpPr>
            <p:cNvPr id="271" name="Google Shape;271;p14"/>
            <p:cNvGrpSpPr/>
            <p:nvPr/>
          </p:nvGrpSpPr>
          <p:grpSpPr>
            <a:xfrm>
              <a:off x="1109784" y="3702315"/>
              <a:ext cx="303804" cy="282947"/>
              <a:chOff x="698004" y="1753601"/>
              <a:chExt cx="342002" cy="345397"/>
            </a:xfrm>
          </p:grpSpPr>
          <p:sp>
            <p:nvSpPr>
              <p:cNvPr id="272" name="Google Shape;272;p14"/>
              <p:cNvSpPr/>
              <p:nvPr/>
            </p:nvSpPr>
            <p:spPr>
              <a:xfrm>
                <a:off x="698004" y="1753601"/>
                <a:ext cx="342002" cy="345397"/>
              </a:xfrm>
              <a:prstGeom prst="ellipse">
                <a:avLst/>
              </a:prstGeom>
              <a:solidFill>
                <a:srgbClr val="6167A3"/>
              </a:solidFill>
              <a:ln w="25400" cap="flat" cmpd="sng">
                <a:solidFill>
                  <a:srgbClr val="488E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73" name="Google Shape;273;p14"/>
              <p:cNvSpPr/>
              <p:nvPr/>
            </p:nvSpPr>
            <p:spPr>
              <a:xfrm>
                <a:off x="765129" y="1810557"/>
                <a:ext cx="199276" cy="232974"/>
              </a:xfrm>
              <a:custGeom>
                <a:avLst/>
                <a:gdLst/>
                <a:ahLst/>
                <a:cxnLst/>
                <a:rect l="l" t="t" r="r" b="b"/>
                <a:pathLst>
                  <a:path w="1291" h="1496" extrusionOk="0">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grpSp>
          <p:nvGrpSpPr>
            <p:cNvPr id="274" name="Google Shape;274;p14"/>
            <p:cNvGrpSpPr/>
            <p:nvPr/>
          </p:nvGrpSpPr>
          <p:grpSpPr>
            <a:xfrm>
              <a:off x="1104060" y="4041920"/>
              <a:ext cx="303804" cy="282947"/>
              <a:chOff x="692280" y="2231435"/>
              <a:chExt cx="342002" cy="345397"/>
            </a:xfrm>
          </p:grpSpPr>
          <p:sp>
            <p:nvSpPr>
              <p:cNvPr id="275" name="Google Shape;275;p14"/>
              <p:cNvSpPr/>
              <p:nvPr/>
            </p:nvSpPr>
            <p:spPr>
              <a:xfrm>
                <a:off x="692280" y="2231435"/>
                <a:ext cx="342002" cy="345397"/>
              </a:xfrm>
              <a:prstGeom prst="ellipse">
                <a:avLst/>
              </a:prstGeom>
              <a:solidFill>
                <a:srgbClr val="92D050"/>
              </a:solidFill>
              <a:ln w="25400" cap="flat" cmpd="sng">
                <a:solidFill>
                  <a:srgbClr val="488E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76" name="Google Shape;276;p14"/>
              <p:cNvSpPr/>
              <p:nvPr/>
            </p:nvSpPr>
            <p:spPr>
              <a:xfrm>
                <a:off x="759405" y="2288391"/>
                <a:ext cx="199276" cy="232974"/>
              </a:xfrm>
              <a:custGeom>
                <a:avLst/>
                <a:gdLst/>
                <a:ahLst/>
                <a:cxnLst/>
                <a:rect l="l" t="t" r="r" b="b"/>
                <a:pathLst>
                  <a:path w="1291" h="1496" extrusionOk="0">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rgbClr val="92D050"/>
              </a:solidFill>
              <a:ln w="9525" cap="flat" cmpd="sng">
                <a:solidFill>
                  <a:schemeClr val="lt1"/>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grpSp>
      <p:pic>
        <p:nvPicPr>
          <p:cNvPr id="277" name="Google Shape;277;p14"/>
          <p:cNvPicPr preferRelativeResize="0"/>
          <p:nvPr/>
        </p:nvPicPr>
        <p:blipFill rotWithShape="1">
          <a:blip r:embed="rId15">
            <a:alphaModFix/>
          </a:blip>
          <a:srcRect/>
          <a:stretch/>
        </p:blipFill>
        <p:spPr>
          <a:xfrm>
            <a:off x="2079889" y="3288763"/>
            <a:ext cx="4714314" cy="1302296"/>
          </a:xfrm>
          <a:prstGeom prst="rect">
            <a:avLst/>
          </a:prstGeom>
          <a:noFill/>
          <a:ln>
            <a:noFill/>
          </a:ln>
        </p:spPr>
      </p:pic>
      <p:sp>
        <p:nvSpPr>
          <p:cNvPr id="278" name="Google Shape;278;p14"/>
          <p:cNvSpPr/>
          <p:nvPr/>
        </p:nvSpPr>
        <p:spPr>
          <a:xfrm rot="10800000" flipH="1">
            <a:off x="5486881" y="2539653"/>
            <a:ext cx="716064" cy="662329"/>
          </a:xfrm>
          <a:prstGeom prst="downArrow">
            <a:avLst>
              <a:gd name="adj1" fmla="val 50000"/>
              <a:gd name="adj2" fmla="val 50000"/>
            </a:avLst>
          </a:prstGeom>
          <a:gradFill>
            <a:gsLst>
              <a:gs pos="0">
                <a:srgbClr val="FFFFFF">
                  <a:alpha val="0"/>
                </a:srgbClr>
              </a:gs>
              <a:gs pos="82000">
                <a:srgbClr val="488EFF"/>
              </a:gs>
              <a:gs pos="100000">
                <a:srgbClr val="488EF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79" name="Google Shape;279;p14"/>
          <p:cNvSpPr/>
          <p:nvPr/>
        </p:nvSpPr>
        <p:spPr>
          <a:xfrm rot="-8430713" flipH="1">
            <a:off x="6384410" y="2455617"/>
            <a:ext cx="716064" cy="894936"/>
          </a:xfrm>
          <a:prstGeom prst="downArrow">
            <a:avLst>
              <a:gd name="adj1" fmla="val 50000"/>
              <a:gd name="adj2" fmla="val 50000"/>
            </a:avLst>
          </a:prstGeom>
          <a:gradFill>
            <a:gsLst>
              <a:gs pos="0">
                <a:srgbClr val="FFFFFF">
                  <a:alpha val="0"/>
                </a:srgbClr>
              </a:gs>
              <a:gs pos="82000">
                <a:srgbClr val="488EFF"/>
              </a:gs>
              <a:gs pos="100000">
                <a:srgbClr val="488EF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280" name="Google Shape;280;p14"/>
          <p:cNvSpPr txBox="1"/>
          <p:nvPr/>
        </p:nvSpPr>
        <p:spPr>
          <a:xfrm>
            <a:off x="6538645" y="4638050"/>
            <a:ext cx="2477763"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  Incubation sub-projects are research and </a:t>
            </a:r>
            <a:endParaRPr/>
          </a:p>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    prototypes not ready for general consumption</a:t>
            </a:r>
            <a:endParaRPr/>
          </a:p>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 Extensibility of Zowe Explorer is in development</a:t>
            </a:r>
            <a:endParaRPr sz="1050" b="0" i="0" u="none" strike="noStrike" cap="none">
              <a:solidFill>
                <a:srgbClr val="000000"/>
              </a:solidFill>
              <a:latin typeface="Arial"/>
              <a:ea typeface="Arial"/>
              <a:cs typeface="Arial"/>
              <a:sym typeface="Arial"/>
            </a:endParaRPr>
          </a:p>
        </p:txBody>
      </p:sp>
      <p:sp>
        <p:nvSpPr>
          <p:cNvPr id="281" name="Google Shape;281;p14"/>
          <p:cNvSpPr/>
          <p:nvPr/>
        </p:nvSpPr>
        <p:spPr>
          <a:xfrm rot="10800000" flipH="1">
            <a:off x="2442956" y="3052996"/>
            <a:ext cx="553298" cy="565786"/>
          </a:xfrm>
          <a:prstGeom prst="downArrow">
            <a:avLst>
              <a:gd name="adj1" fmla="val 50000"/>
              <a:gd name="adj2" fmla="val 50000"/>
            </a:avLst>
          </a:prstGeom>
          <a:gradFill>
            <a:gsLst>
              <a:gs pos="0">
                <a:srgbClr val="FFFFFF">
                  <a:alpha val="0"/>
                </a:srgbClr>
              </a:gs>
              <a:gs pos="82000">
                <a:srgbClr val="488EFF"/>
              </a:gs>
              <a:gs pos="100000">
                <a:srgbClr val="488EF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cxnSp>
        <p:nvCxnSpPr>
          <p:cNvPr id="282" name="Google Shape;282;p14"/>
          <p:cNvCxnSpPr/>
          <p:nvPr/>
        </p:nvCxnSpPr>
        <p:spPr>
          <a:xfrm rot="10800000" flipH="1">
            <a:off x="2421917" y="1240236"/>
            <a:ext cx="1" cy="1113541"/>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5"/>
          <p:cNvSpPr/>
          <p:nvPr/>
        </p:nvSpPr>
        <p:spPr>
          <a:xfrm>
            <a:off x="214029" y="1132645"/>
            <a:ext cx="8696055" cy="3490314"/>
          </a:xfrm>
          <a:prstGeom prst="rect">
            <a:avLst/>
          </a:prstGeom>
          <a:noFill/>
          <a:ln w="28575" cap="flat" cmpd="sng">
            <a:solidFill>
              <a:srgbClr val="E5B8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288" name="Google Shape;288;p15"/>
          <p:cNvSpPr/>
          <p:nvPr/>
        </p:nvSpPr>
        <p:spPr>
          <a:xfrm rot="10800000" flipH="1">
            <a:off x="4293217" y="1226098"/>
            <a:ext cx="716064" cy="3072138"/>
          </a:xfrm>
          <a:prstGeom prst="downArrow">
            <a:avLst>
              <a:gd name="adj1" fmla="val 50000"/>
              <a:gd name="adj2" fmla="val 50000"/>
            </a:avLst>
          </a:prstGeom>
          <a:gradFill>
            <a:gsLst>
              <a:gs pos="0">
                <a:srgbClr val="FFFFFF">
                  <a:alpha val="0"/>
                </a:srgbClr>
              </a:gs>
              <a:gs pos="82000">
                <a:srgbClr val="488EFF"/>
              </a:gs>
              <a:gs pos="100000">
                <a:srgbClr val="488EF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nvGrpSpPr>
          <p:cNvPr id="289" name="Google Shape;289;p15"/>
          <p:cNvGrpSpPr/>
          <p:nvPr/>
        </p:nvGrpSpPr>
        <p:grpSpPr>
          <a:xfrm>
            <a:off x="1263382" y="769617"/>
            <a:ext cx="7078896" cy="342132"/>
            <a:chOff x="1263382" y="822782"/>
            <a:chExt cx="7078896" cy="342132"/>
          </a:xfrm>
        </p:grpSpPr>
        <p:sp>
          <p:nvSpPr>
            <p:cNvPr id="290" name="Google Shape;290;p15"/>
            <p:cNvSpPr txBox="1"/>
            <p:nvPr/>
          </p:nvSpPr>
          <p:spPr>
            <a:xfrm>
              <a:off x="1507746" y="916236"/>
              <a:ext cx="1526787" cy="155224"/>
            </a:xfrm>
            <a:prstGeom prst="rect">
              <a:avLst/>
            </a:prstGeom>
            <a:noFill/>
            <a:ln>
              <a:noFill/>
            </a:ln>
          </p:spPr>
          <p:txBody>
            <a:bodyPr spcFirstLastPara="1" wrap="square" lIns="91425" tIns="121900" rIns="91425" bIns="121900" anchor="ctr" anchorCtr="0">
              <a:noAutofit/>
            </a:bodyPr>
            <a:lstStyle/>
            <a:p>
              <a:pPr marL="0" marR="0" lvl="0" indent="0" algn="l" rtl="0">
                <a:lnSpc>
                  <a:spcPct val="100000"/>
                </a:lnSpc>
                <a:spcBef>
                  <a:spcPts val="0"/>
                </a:spcBef>
                <a:spcAft>
                  <a:spcPts val="0"/>
                </a:spcAft>
                <a:buNone/>
              </a:pPr>
              <a:r>
                <a:rPr lang="en-US" sz="1333" b="0" i="0" u="none" strike="noStrike" cap="none">
                  <a:solidFill>
                    <a:srgbClr val="000000"/>
                  </a:solidFill>
                  <a:latin typeface="Gill Sans"/>
                  <a:ea typeface="Gill Sans"/>
                  <a:cs typeface="Gill Sans"/>
                  <a:sym typeface="Gill Sans"/>
                </a:rPr>
                <a:t>Ravi (DevOps)</a:t>
              </a:r>
              <a:endParaRPr/>
            </a:p>
          </p:txBody>
        </p:sp>
        <p:sp>
          <p:nvSpPr>
            <p:cNvPr id="291" name="Google Shape;291;p15"/>
            <p:cNvSpPr txBox="1"/>
            <p:nvPr/>
          </p:nvSpPr>
          <p:spPr>
            <a:xfrm>
              <a:off x="3002754" y="890930"/>
              <a:ext cx="1629657" cy="205837"/>
            </a:xfrm>
            <a:prstGeom prst="rect">
              <a:avLst/>
            </a:prstGeom>
            <a:noFill/>
            <a:ln>
              <a:noFill/>
            </a:ln>
          </p:spPr>
          <p:txBody>
            <a:bodyPr spcFirstLastPara="1" wrap="square" lIns="91425" tIns="121900" rIns="91425" bIns="121900" anchor="ctr" anchorCtr="0">
              <a:noAutofit/>
            </a:bodyPr>
            <a:lstStyle/>
            <a:p>
              <a:pPr marL="0" marR="0" lvl="0" indent="0" algn="l" rtl="0">
                <a:lnSpc>
                  <a:spcPct val="100000"/>
                </a:lnSpc>
                <a:spcBef>
                  <a:spcPts val="0"/>
                </a:spcBef>
                <a:spcAft>
                  <a:spcPts val="0"/>
                </a:spcAft>
                <a:buNone/>
              </a:pPr>
              <a:r>
                <a:rPr lang="en-US" sz="1333" b="0" i="0" u="none" strike="noStrike" cap="none">
                  <a:solidFill>
                    <a:srgbClr val="000000"/>
                  </a:solidFill>
                  <a:latin typeface="Gill Sans"/>
                  <a:ea typeface="Gill Sans"/>
                  <a:cs typeface="Gill Sans"/>
                  <a:sym typeface="Gill Sans"/>
                </a:rPr>
                <a:t>Michelle (App Dev)</a:t>
              </a:r>
              <a:endParaRPr/>
            </a:p>
          </p:txBody>
        </p:sp>
        <p:sp>
          <p:nvSpPr>
            <p:cNvPr id="292" name="Google Shape;292;p15"/>
            <p:cNvSpPr txBox="1"/>
            <p:nvPr/>
          </p:nvSpPr>
          <p:spPr>
            <a:xfrm>
              <a:off x="4758760" y="898429"/>
              <a:ext cx="1540492" cy="190838"/>
            </a:xfrm>
            <a:prstGeom prst="rect">
              <a:avLst/>
            </a:prstGeom>
            <a:noFill/>
            <a:ln>
              <a:noFill/>
            </a:ln>
          </p:spPr>
          <p:txBody>
            <a:bodyPr spcFirstLastPara="1" wrap="square" lIns="91425" tIns="121900" rIns="91425" bIns="121900" anchor="ctr" anchorCtr="0">
              <a:noAutofit/>
            </a:bodyPr>
            <a:lstStyle/>
            <a:p>
              <a:pPr marL="0" marR="0" lvl="0" indent="0" algn="l" rtl="0">
                <a:lnSpc>
                  <a:spcPct val="100000"/>
                </a:lnSpc>
                <a:spcBef>
                  <a:spcPts val="0"/>
                </a:spcBef>
                <a:spcAft>
                  <a:spcPts val="0"/>
                </a:spcAft>
                <a:buNone/>
              </a:pPr>
              <a:r>
                <a:rPr lang="en-US" sz="1333" b="0" i="0" u="none" strike="noStrike" cap="none">
                  <a:solidFill>
                    <a:srgbClr val="000000"/>
                  </a:solidFill>
                  <a:latin typeface="Gill Sans"/>
                  <a:ea typeface="Gill Sans"/>
                  <a:cs typeface="Gill Sans"/>
                  <a:sym typeface="Gill Sans"/>
                </a:rPr>
                <a:t>Tyler (Sys Admin)</a:t>
              </a:r>
              <a:endParaRPr/>
            </a:p>
          </p:txBody>
        </p:sp>
        <p:sp>
          <p:nvSpPr>
            <p:cNvPr id="293" name="Google Shape;293;p15"/>
            <p:cNvSpPr txBox="1"/>
            <p:nvPr/>
          </p:nvSpPr>
          <p:spPr>
            <a:xfrm>
              <a:off x="6468133" y="884283"/>
              <a:ext cx="1874145" cy="219131"/>
            </a:xfrm>
            <a:prstGeom prst="rect">
              <a:avLst/>
            </a:prstGeom>
            <a:noFill/>
            <a:ln>
              <a:noFill/>
            </a:ln>
          </p:spPr>
          <p:txBody>
            <a:bodyPr spcFirstLastPara="1" wrap="square" lIns="91425" tIns="121900" rIns="91425" bIns="121900" anchor="ctr" anchorCtr="0">
              <a:noAutofit/>
            </a:bodyPr>
            <a:lstStyle/>
            <a:p>
              <a:pPr marL="0" marR="0" lvl="0" indent="0" algn="l" rtl="0">
                <a:lnSpc>
                  <a:spcPct val="100000"/>
                </a:lnSpc>
                <a:spcBef>
                  <a:spcPts val="0"/>
                </a:spcBef>
                <a:spcAft>
                  <a:spcPts val="0"/>
                </a:spcAft>
                <a:buNone/>
              </a:pPr>
              <a:r>
                <a:rPr lang="en-US" sz="1333" b="0" i="0" u="none" strike="noStrike" cap="none">
                  <a:solidFill>
                    <a:srgbClr val="000000"/>
                  </a:solidFill>
                  <a:latin typeface="Gill Sans"/>
                  <a:ea typeface="Gill Sans"/>
                  <a:cs typeface="Gill Sans"/>
                  <a:sym typeface="Gill Sans"/>
                </a:rPr>
                <a:t>Isabelle (Operator)</a:t>
              </a:r>
              <a:endParaRPr/>
            </a:p>
          </p:txBody>
        </p:sp>
        <p:pic>
          <p:nvPicPr>
            <p:cNvPr id="294" name="Google Shape;294;p15" descr="Male profile"/>
            <p:cNvPicPr preferRelativeResize="0"/>
            <p:nvPr/>
          </p:nvPicPr>
          <p:blipFill rotWithShape="1">
            <a:blip r:embed="rId3">
              <a:alphaModFix/>
            </a:blip>
            <a:srcRect/>
            <a:stretch/>
          </p:blipFill>
          <p:spPr>
            <a:xfrm>
              <a:off x="1263382" y="822782"/>
              <a:ext cx="342132" cy="342132"/>
            </a:xfrm>
            <a:prstGeom prst="rect">
              <a:avLst/>
            </a:prstGeom>
            <a:noFill/>
            <a:ln>
              <a:noFill/>
            </a:ln>
          </p:spPr>
        </p:pic>
        <p:pic>
          <p:nvPicPr>
            <p:cNvPr id="295" name="Google Shape;295;p15" descr="Female Profile"/>
            <p:cNvPicPr preferRelativeResize="0"/>
            <p:nvPr/>
          </p:nvPicPr>
          <p:blipFill rotWithShape="1">
            <a:blip r:embed="rId4">
              <a:alphaModFix/>
            </a:blip>
            <a:srcRect/>
            <a:stretch/>
          </p:blipFill>
          <p:spPr>
            <a:xfrm>
              <a:off x="6236378" y="822782"/>
              <a:ext cx="342132" cy="342132"/>
            </a:xfrm>
            <a:prstGeom prst="rect">
              <a:avLst/>
            </a:prstGeom>
            <a:noFill/>
            <a:ln>
              <a:noFill/>
            </a:ln>
          </p:spPr>
        </p:pic>
        <p:pic>
          <p:nvPicPr>
            <p:cNvPr id="296" name="Google Shape;296;p15" descr="School girl"/>
            <p:cNvPicPr preferRelativeResize="0"/>
            <p:nvPr/>
          </p:nvPicPr>
          <p:blipFill rotWithShape="1">
            <a:blip r:embed="rId5">
              <a:alphaModFix/>
            </a:blip>
            <a:srcRect/>
            <a:stretch/>
          </p:blipFill>
          <p:spPr>
            <a:xfrm>
              <a:off x="2787181" y="822782"/>
              <a:ext cx="342132" cy="342132"/>
            </a:xfrm>
            <a:prstGeom prst="rect">
              <a:avLst/>
            </a:prstGeom>
            <a:noFill/>
            <a:ln>
              <a:noFill/>
            </a:ln>
          </p:spPr>
        </p:pic>
        <p:pic>
          <p:nvPicPr>
            <p:cNvPr id="297" name="Google Shape;297;p15" descr="School boy"/>
            <p:cNvPicPr preferRelativeResize="0"/>
            <p:nvPr/>
          </p:nvPicPr>
          <p:blipFill rotWithShape="1">
            <a:blip r:embed="rId6">
              <a:alphaModFix/>
            </a:blip>
            <a:srcRect/>
            <a:stretch/>
          </p:blipFill>
          <p:spPr>
            <a:xfrm>
              <a:off x="4569652" y="822782"/>
              <a:ext cx="342132" cy="342132"/>
            </a:xfrm>
            <a:prstGeom prst="rect">
              <a:avLst/>
            </a:prstGeom>
            <a:noFill/>
            <a:ln>
              <a:noFill/>
            </a:ln>
          </p:spPr>
        </p:pic>
      </p:grpSp>
      <p:grpSp>
        <p:nvGrpSpPr>
          <p:cNvPr id="298" name="Google Shape;298;p15"/>
          <p:cNvGrpSpPr/>
          <p:nvPr/>
        </p:nvGrpSpPr>
        <p:grpSpPr>
          <a:xfrm>
            <a:off x="3503758" y="4705393"/>
            <a:ext cx="2551558" cy="371632"/>
            <a:chOff x="4691303" y="5426087"/>
            <a:chExt cx="3858833" cy="484684"/>
          </a:xfrm>
        </p:grpSpPr>
        <p:pic>
          <p:nvPicPr>
            <p:cNvPr id="299" name="Google Shape;299;p15" descr="A picture containing computer, sitting, large, standing&#10;&#10;Description automatically generated"/>
            <p:cNvPicPr preferRelativeResize="0"/>
            <p:nvPr/>
          </p:nvPicPr>
          <p:blipFill rotWithShape="1">
            <a:blip r:embed="rId7">
              <a:alphaModFix/>
            </a:blip>
            <a:srcRect/>
            <a:stretch/>
          </p:blipFill>
          <p:spPr>
            <a:xfrm>
              <a:off x="4691303" y="5432521"/>
              <a:ext cx="365064" cy="478250"/>
            </a:xfrm>
            <a:prstGeom prst="rect">
              <a:avLst/>
            </a:prstGeom>
            <a:noFill/>
            <a:ln>
              <a:noFill/>
            </a:ln>
          </p:spPr>
        </p:pic>
        <p:pic>
          <p:nvPicPr>
            <p:cNvPr id="300" name="Google Shape;300;p15" descr="A picture containing computer, sitting, large, standing&#10;&#10;Description automatically generated"/>
            <p:cNvPicPr preferRelativeResize="0"/>
            <p:nvPr/>
          </p:nvPicPr>
          <p:blipFill rotWithShape="1">
            <a:blip r:embed="rId7">
              <a:alphaModFix/>
            </a:blip>
            <a:srcRect/>
            <a:stretch/>
          </p:blipFill>
          <p:spPr>
            <a:xfrm>
              <a:off x="8185072" y="5426087"/>
              <a:ext cx="365064" cy="478250"/>
            </a:xfrm>
            <a:prstGeom prst="rect">
              <a:avLst/>
            </a:prstGeom>
            <a:noFill/>
            <a:ln>
              <a:noFill/>
            </a:ln>
          </p:spPr>
        </p:pic>
        <p:pic>
          <p:nvPicPr>
            <p:cNvPr id="301" name="Google Shape;301;p15" descr="A picture containing computer, sitting, large, standing&#10;&#10;Description automatically generated"/>
            <p:cNvPicPr preferRelativeResize="0"/>
            <p:nvPr/>
          </p:nvPicPr>
          <p:blipFill rotWithShape="1">
            <a:blip r:embed="rId7">
              <a:alphaModFix/>
            </a:blip>
            <a:srcRect/>
            <a:stretch/>
          </p:blipFill>
          <p:spPr>
            <a:xfrm>
              <a:off x="5855893" y="5426087"/>
              <a:ext cx="365064" cy="478250"/>
            </a:xfrm>
            <a:prstGeom prst="rect">
              <a:avLst/>
            </a:prstGeom>
            <a:noFill/>
            <a:ln>
              <a:noFill/>
            </a:ln>
          </p:spPr>
        </p:pic>
        <p:pic>
          <p:nvPicPr>
            <p:cNvPr id="302" name="Google Shape;302;p15" descr="A picture containing computer, sitting, large, standing&#10;&#10;Description automatically generated"/>
            <p:cNvPicPr preferRelativeResize="0"/>
            <p:nvPr/>
          </p:nvPicPr>
          <p:blipFill rotWithShape="1">
            <a:blip r:embed="rId7">
              <a:alphaModFix/>
            </a:blip>
            <a:srcRect/>
            <a:stretch/>
          </p:blipFill>
          <p:spPr>
            <a:xfrm>
              <a:off x="7020483" y="5426087"/>
              <a:ext cx="365064" cy="478250"/>
            </a:xfrm>
            <a:prstGeom prst="rect">
              <a:avLst/>
            </a:prstGeom>
            <a:noFill/>
            <a:ln>
              <a:noFill/>
            </a:ln>
          </p:spPr>
        </p:pic>
      </p:grpSp>
      <p:sp>
        <p:nvSpPr>
          <p:cNvPr id="303" name="Google Shape;303;p15"/>
          <p:cNvSpPr txBox="1">
            <a:spLocks noGrp="1"/>
          </p:cNvSpPr>
          <p:nvPr>
            <p:ph type="title"/>
          </p:nvPr>
        </p:nvSpPr>
        <p:spPr>
          <a:xfrm>
            <a:off x="365891" y="159442"/>
            <a:ext cx="7893793" cy="4471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2700"/>
              <a:buFont typeface="Arial"/>
              <a:buNone/>
            </a:pPr>
            <a:r>
              <a:rPr lang="en-US" dirty="0">
                <a:latin typeface="Gill Sans" panose="020B0604020202020204" charset="0"/>
                <a:ea typeface="Arial"/>
                <a:cs typeface="Arial"/>
                <a:sym typeface="Arial"/>
              </a:rPr>
              <a:t>Zowe </a:t>
            </a:r>
            <a:r>
              <a:rPr lang="en-US" i="1" dirty="0" smtClean="0">
                <a:latin typeface="Gill Sans" panose="020B0604020202020204" charset="0"/>
                <a:ea typeface="Arial"/>
                <a:cs typeface="Arial"/>
                <a:sym typeface="Arial"/>
              </a:rPr>
              <a:t>Future Direction</a:t>
            </a:r>
            <a:endParaRPr i="1" dirty="0">
              <a:latin typeface="Gill Sans" panose="020B0604020202020204" charset="0"/>
            </a:endParaRPr>
          </a:p>
        </p:txBody>
      </p:sp>
      <p:pic>
        <p:nvPicPr>
          <p:cNvPr id="304" name="Google Shape;304;p15"/>
          <p:cNvPicPr preferRelativeResize="0"/>
          <p:nvPr/>
        </p:nvPicPr>
        <p:blipFill rotWithShape="1">
          <a:blip r:embed="rId8">
            <a:alphaModFix/>
          </a:blip>
          <a:srcRect/>
          <a:stretch/>
        </p:blipFill>
        <p:spPr>
          <a:xfrm>
            <a:off x="392004" y="1287667"/>
            <a:ext cx="1918956" cy="1064421"/>
          </a:xfrm>
          <a:prstGeom prst="rect">
            <a:avLst/>
          </a:prstGeom>
          <a:noFill/>
          <a:ln>
            <a:noFill/>
          </a:ln>
        </p:spPr>
      </p:pic>
      <p:pic>
        <p:nvPicPr>
          <p:cNvPr id="305" name="Google Shape;305;p15"/>
          <p:cNvPicPr preferRelativeResize="0"/>
          <p:nvPr/>
        </p:nvPicPr>
        <p:blipFill rotWithShape="1">
          <a:blip r:embed="rId9">
            <a:alphaModFix/>
          </a:blip>
          <a:srcRect/>
          <a:stretch/>
        </p:blipFill>
        <p:spPr>
          <a:xfrm>
            <a:off x="2512369" y="1313551"/>
            <a:ext cx="1430755" cy="1004419"/>
          </a:xfrm>
          <a:prstGeom prst="rect">
            <a:avLst/>
          </a:prstGeom>
          <a:noFill/>
          <a:ln>
            <a:noFill/>
          </a:ln>
        </p:spPr>
      </p:pic>
      <p:pic>
        <p:nvPicPr>
          <p:cNvPr id="306" name="Google Shape;306;p15"/>
          <p:cNvPicPr preferRelativeResize="0"/>
          <p:nvPr/>
        </p:nvPicPr>
        <p:blipFill rotWithShape="1">
          <a:blip r:embed="rId10">
            <a:alphaModFix/>
          </a:blip>
          <a:srcRect/>
          <a:stretch/>
        </p:blipFill>
        <p:spPr>
          <a:xfrm>
            <a:off x="6740288" y="1287667"/>
            <a:ext cx="2057321" cy="1062572"/>
          </a:xfrm>
          <a:prstGeom prst="rect">
            <a:avLst/>
          </a:prstGeom>
          <a:noFill/>
          <a:ln>
            <a:noFill/>
          </a:ln>
        </p:spPr>
      </p:pic>
      <p:sp>
        <p:nvSpPr>
          <p:cNvPr id="307" name="Google Shape;307;p15"/>
          <p:cNvSpPr txBox="1"/>
          <p:nvPr/>
        </p:nvSpPr>
        <p:spPr>
          <a:xfrm>
            <a:off x="5111802" y="2116178"/>
            <a:ext cx="1671018" cy="41549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00" b="0" i="0" u="none" strike="noStrike" cap="none">
                <a:solidFill>
                  <a:srgbClr val="938953"/>
                </a:solidFill>
                <a:latin typeface="Arial"/>
                <a:ea typeface="Arial"/>
                <a:cs typeface="Arial"/>
                <a:sym typeface="Arial"/>
              </a:rPr>
              <a:t>Zowe Mobile App</a:t>
            </a:r>
            <a:br>
              <a:rPr lang="en-US" sz="1100" b="0" i="0" u="none" strike="noStrike" cap="none">
                <a:solidFill>
                  <a:srgbClr val="938953"/>
                </a:solidFill>
                <a:latin typeface="Arial"/>
                <a:ea typeface="Arial"/>
                <a:cs typeface="Arial"/>
                <a:sym typeface="Arial"/>
              </a:rPr>
            </a:br>
            <a:r>
              <a:rPr lang="en-US" sz="900" b="0" i="0" u="none" strike="noStrike" cap="none">
                <a:solidFill>
                  <a:srgbClr val="938953"/>
                </a:solidFill>
                <a:latin typeface="Arial"/>
                <a:ea typeface="Arial"/>
                <a:cs typeface="Arial"/>
                <a:sym typeface="Arial"/>
              </a:rPr>
              <a:t>(Incubation*)</a:t>
            </a:r>
            <a:endParaRPr sz="1100" b="0" i="0" u="none" strike="noStrike" cap="none">
              <a:solidFill>
                <a:srgbClr val="938953"/>
              </a:solidFill>
              <a:latin typeface="Arial"/>
              <a:ea typeface="Arial"/>
              <a:cs typeface="Arial"/>
              <a:sym typeface="Arial"/>
            </a:endParaRPr>
          </a:p>
        </p:txBody>
      </p:sp>
      <p:pic>
        <p:nvPicPr>
          <p:cNvPr id="308" name="Google Shape;308;p15"/>
          <p:cNvPicPr preferRelativeResize="0"/>
          <p:nvPr/>
        </p:nvPicPr>
        <p:blipFill rotWithShape="1">
          <a:blip r:embed="rId11">
            <a:alphaModFix/>
          </a:blip>
          <a:srcRect/>
          <a:stretch/>
        </p:blipFill>
        <p:spPr>
          <a:xfrm>
            <a:off x="5291162" y="1319748"/>
            <a:ext cx="1257315" cy="838001"/>
          </a:xfrm>
          <a:prstGeom prst="rect">
            <a:avLst/>
          </a:prstGeom>
          <a:noFill/>
          <a:ln>
            <a:noFill/>
          </a:ln>
        </p:spPr>
      </p:pic>
      <p:cxnSp>
        <p:nvCxnSpPr>
          <p:cNvPr id="309" name="Google Shape;309;p15"/>
          <p:cNvCxnSpPr/>
          <p:nvPr/>
        </p:nvCxnSpPr>
        <p:spPr>
          <a:xfrm rot="10800000" flipH="1">
            <a:off x="6671419" y="1236698"/>
            <a:ext cx="1" cy="1113541"/>
          </a:xfrm>
          <a:prstGeom prst="straightConnector1">
            <a:avLst/>
          </a:prstGeom>
          <a:noFill/>
          <a:ln w="9525" cap="flat" cmpd="sng">
            <a:solidFill>
              <a:srgbClr val="4A7DBA"/>
            </a:solidFill>
            <a:prstDash val="solid"/>
            <a:round/>
            <a:headEnd type="none" w="sm" len="sm"/>
            <a:tailEnd type="none" w="sm" len="sm"/>
          </a:ln>
        </p:spPr>
      </p:cxnSp>
      <p:grpSp>
        <p:nvGrpSpPr>
          <p:cNvPr id="310" name="Google Shape;310;p15"/>
          <p:cNvGrpSpPr/>
          <p:nvPr/>
        </p:nvGrpSpPr>
        <p:grpSpPr>
          <a:xfrm>
            <a:off x="1057690" y="2512363"/>
            <a:ext cx="7171923" cy="782038"/>
            <a:chOff x="2760126" y="3651258"/>
            <a:chExt cx="6978256" cy="666167"/>
          </a:xfrm>
        </p:grpSpPr>
        <p:pic>
          <p:nvPicPr>
            <p:cNvPr id="311" name="Google Shape;311;p15" descr="A picture containing monitor&#10;&#10;Description generated with high confidence"/>
            <p:cNvPicPr preferRelativeResize="0"/>
            <p:nvPr/>
          </p:nvPicPr>
          <p:blipFill rotWithShape="1">
            <a:blip r:embed="rId12">
              <a:alphaModFix/>
            </a:blip>
            <a:srcRect/>
            <a:stretch/>
          </p:blipFill>
          <p:spPr>
            <a:xfrm>
              <a:off x="2760126" y="3651258"/>
              <a:ext cx="6978256" cy="663077"/>
            </a:xfrm>
            <a:prstGeom prst="rect">
              <a:avLst/>
            </a:prstGeom>
            <a:noFill/>
            <a:ln>
              <a:noFill/>
            </a:ln>
          </p:spPr>
        </p:pic>
        <p:pic>
          <p:nvPicPr>
            <p:cNvPr id="312" name="Google Shape;312;p15"/>
            <p:cNvPicPr preferRelativeResize="0"/>
            <p:nvPr/>
          </p:nvPicPr>
          <p:blipFill rotWithShape="1">
            <a:blip r:embed="rId13">
              <a:alphaModFix/>
            </a:blip>
            <a:srcRect/>
            <a:stretch/>
          </p:blipFill>
          <p:spPr>
            <a:xfrm>
              <a:off x="4308156" y="3773718"/>
              <a:ext cx="888893" cy="543707"/>
            </a:xfrm>
            <a:prstGeom prst="rect">
              <a:avLst/>
            </a:prstGeom>
            <a:noFill/>
            <a:ln>
              <a:noFill/>
            </a:ln>
          </p:spPr>
        </p:pic>
        <p:sp>
          <p:nvSpPr>
            <p:cNvPr id="313" name="Google Shape;313;p15"/>
            <p:cNvSpPr txBox="1"/>
            <p:nvPr/>
          </p:nvSpPr>
          <p:spPr>
            <a:xfrm>
              <a:off x="5231213" y="3757047"/>
              <a:ext cx="2235328" cy="53596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224" b="0" i="0" u="none" strike="noStrike" cap="none">
                  <a:solidFill>
                    <a:srgbClr val="938953"/>
                  </a:solidFill>
                  <a:latin typeface="Arial"/>
                  <a:ea typeface="Arial"/>
                  <a:cs typeface="Arial"/>
                  <a:sym typeface="Arial"/>
                </a:rPr>
                <a:t>Client Zowe SDK</a:t>
              </a:r>
              <a:br>
                <a:rPr lang="en-US" sz="1224" b="0" i="0" u="none" strike="noStrike" cap="none">
                  <a:solidFill>
                    <a:srgbClr val="938953"/>
                  </a:solidFill>
                  <a:latin typeface="Arial"/>
                  <a:ea typeface="Arial"/>
                  <a:cs typeface="Arial"/>
                  <a:sym typeface="Arial"/>
                </a:rPr>
              </a:br>
              <a:r>
                <a:rPr lang="en-US" sz="788" b="0" i="0" u="none" strike="noStrike" cap="none">
                  <a:solidFill>
                    <a:srgbClr val="938953"/>
                  </a:solidFill>
                  <a:latin typeface="Arial"/>
                  <a:ea typeface="Arial"/>
                  <a:cs typeface="Arial"/>
                  <a:sym typeface="Arial"/>
                </a:rPr>
                <a:t>(Incubation*)</a:t>
              </a:r>
              <a:endParaRPr sz="1224" b="0" i="0" u="none" strike="noStrike" cap="none">
                <a:solidFill>
                  <a:srgbClr val="938953"/>
                </a:solidFill>
                <a:latin typeface="Arial"/>
                <a:ea typeface="Arial"/>
                <a:cs typeface="Arial"/>
                <a:sym typeface="Arial"/>
              </a:endParaRPr>
            </a:p>
          </p:txBody>
        </p:sp>
        <p:pic>
          <p:nvPicPr>
            <p:cNvPr id="314" name="Google Shape;314;p15"/>
            <p:cNvPicPr preferRelativeResize="0"/>
            <p:nvPr/>
          </p:nvPicPr>
          <p:blipFill rotWithShape="1">
            <a:blip r:embed="rId14">
              <a:alphaModFix/>
            </a:blip>
            <a:srcRect/>
            <a:stretch/>
          </p:blipFill>
          <p:spPr>
            <a:xfrm>
              <a:off x="7518351" y="3915756"/>
              <a:ext cx="1013216" cy="299270"/>
            </a:xfrm>
            <a:prstGeom prst="rect">
              <a:avLst/>
            </a:prstGeom>
            <a:noFill/>
            <a:ln>
              <a:noFill/>
            </a:ln>
          </p:spPr>
        </p:pic>
      </p:grpSp>
      <p:sp>
        <p:nvSpPr>
          <p:cNvPr id="315" name="Google Shape;315;p15"/>
          <p:cNvSpPr txBox="1"/>
          <p:nvPr/>
        </p:nvSpPr>
        <p:spPr>
          <a:xfrm rot="-5400000">
            <a:off x="1083960" y="2838963"/>
            <a:ext cx="788122" cy="2769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Packages</a:t>
            </a:r>
            <a:endParaRPr sz="1200" b="0" i="0" u="none" strike="noStrike" cap="none">
              <a:solidFill>
                <a:srgbClr val="000000"/>
              </a:solidFill>
              <a:latin typeface="Calibri"/>
              <a:ea typeface="Calibri"/>
              <a:cs typeface="Calibri"/>
              <a:sym typeface="Calibri"/>
            </a:endParaRPr>
          </a:p>
        </p:txBody>
      </p:sp>
      <p:grpSp>
        <p:nvGrpSpPr>
          <p:cNvPr id="316" name="Google Shape;316;p15"/>
          <p:cNvGrpSpPr/>
          <p:nvPr/>
        </p:nvGrpSpPr>
        <p:grpSpPr>
          <a:xfrm>
            <a:off x="1615092" y="2534751"/>
            <a:ext cx="225268" cy="830551"/>
            <a:chOff x="1104060" y="3360676"/>
            <a:chExt cx="309528" cy="964191"/>
          </a:xfrm>
        </p:grpSpPr>
        <p:grpSp>
          <p:nvGrpSpPr>
            <p:cNvPr id="317" name="Google Shape;317;p15"/>
            <p:cNvGrpSpPr/>
            <p:nvPr/>
          </p:nvGrpSpPr>
          <p:grpSpPr>
            <a:xfrm>
              <a:off x="1106273" y="3360676"/>
              <a:ext cx="303804" cy="282947"/>
              <a:chOff x="694493" y="1273733"/>
              <a:chExt cx="342002" cy="345397"/>
            </a:xfrm>
          </p:grpSpPr>
          <p:sp>
            <p:nvSpPr>
              <p:cNvPr id="318" name="Google Shape;318;p15"/>
              <p:cNvSpPr/>
              <p:nvPr/>
            </p:nvSpPr>
            <p:spPr>
              <a:xfrm>
                <a:off x="694493" y="1273733"/>
                <a:ext cx="342002" cy="345397"/>
              </a:xfrm>
              <a:prstGeom prst="ellipse">
                <a:avLst/>
              </a:prstGeom>
              <a:solidFill>
                <a:srgbClr val="6167A3"/>
              </a:solidFill>
              <a:ln w="25400" cap="flat" cmpd="sng">
                <a:solidFill>
                  <a:srgbClr val="488E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19" name="Google Shape;319;p15"/>
              <p:cNvSpPr/>
              <p:nvPr/>
            </p:nvSpPr>
            <p:spPr>
              <a:xfrm>
                <a:off x="761618" y="1330690"/>
                <a:ext cx="199276" cy="232973"/>
              </a:xfrm>
              <a:custGeom>
                <a:avLst/>
                <a:gdLst/>
                <a:ahLst/>
                <a:cxnLst/>
                <a:rect l="l" t="t" r="r" b="b"/>
                <a:pathLst>
                  <a:path w="1291" h="1496" extrusionOk="0">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grpSp>
          <p:nvGrpSpPr>
            <p:cNvPr id="320" name="Google Shape;320;p15"/>
            <p:cNvGrpSpPr/>
            <p:nvPr/>
          </p:nvGrpSpPr>
          <p:grpSpPr>
            <a:xfrm>
              <a:off x="1109784" y="3702315"/>
              <a:ext cx="303804" cy="282947"/>
              <a:chOff x="698004" y="1753601"/>
              <a:chExt cx="342002" cy="345397"/>
            </a:xfrm>
          </p:grpSpPr>
          <p:sp>
            <p:nvSpPr>
              <p:cNvPr id="321" name="Google Shape;321;p15"/>
              <p:cNvSpPr/>
              <p:nvPr/>
            </p:nvSpPr>
            <p:spPr>
              <a:xfrm>
                <a:off x="698004" y="1753601"/>
                <a:ext cx="342002" cy="345397"/>
              </a:xfrm>
              <a:prstGeom prst="ellipse">
                <a:avLst/>
              </a:prstGeom>
              <a:solidFill>
                <a:srgbClr val="6167A3"/>
              </a:solidFill>
              <a:ln w="25400" cap="flat" cmpd="sng">
                <a:solidFill>
                  <a:srgbClr val="488E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22" name="Google Shape;322;p15"/>
              <p:cNvSpPr/>
              <p:nvPr/>
            </p:nvSpPr>
            <p:spPr>
              <a:xfrm>
                <a:off x="765129" y="1810557"/>
                <a:ext cx="199276" cy="232974"/>
              </a:xfrm>
              <a:custGeom>
                <a:avLst/>
                <a:gdLst/>
                <a:ahLst/>
                <a:cxnLst/>
                <a:rect l="l" t="t" r="r" b="b"/>
                <a:pathLst>
                  <a:path w="1291" h="1496" extrusionOk="0">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grpSp>
          <p:nvGrpSpPr>
            <p:cNvPr id="323" name="Google Shape;323;p15"/>
            <p:cNvGrpSpPr/>
            <p:nvPr/>
          </p:nvGrpSpPr>
          <p:grpSpPr>
            <a:xfrm>
              <a:off x="1104060" y="4041920"/>
              <a:ext cx="303804" cy="282947"/>
              <a:chOff x="692280" y="2231435"/>
              <a:chExt cx="342002" cy="345397"/>
            </a:xfrm>
          </p:grpSpPr>
          <p:sp>
            <p:nvSpPr>
              <p:cNvPr id="324" name="Google Shape;324;p15"/>
              <p:cNvSpPr/>
              <p:nvPr/>
            </p:nvSpPr>
            <p:spPr>
              <a:xfrm>
                <a:off x="692280" y="2231435"/>
                <a:ext cx="342002" cy="345397"/>
              </a:xfrm>
              <a:prstGeom prst="ellipse">
                <a:avLst/>
              </a:prstGeom>
              <a:solidFill>
                <a:srgbClr val="92D050"/>
              </a:solidFill>
              <a:ln w="25400" cap="flat" cmpd="sng">
                <a:solidFill>
                  <a:srgbClr val="488E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25" name="Google Shape;325;p15"/>
              <p:cNvSpPr/>
              <p:nvPr/>
            </p:nvSpPr>
            <p:spPr>
              <a:xfrm>
                <a:off x="759405" y="2288391"/>
                <a:ext cx="199276" cy="232974"/>
              </a:xfrm>
              <a:custGeom>
                <a:avLst/>
                <a:gdLst/>
                <a:ahLst/>
                <a:cxnLst/>
                <a:rect l="l" t="t" r="r" b="b"/>
                <a:pathLst>
                  <a:path w="1291" h="1496" extrusionOk="0">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rgbClr val="92D050"/>
              </a:solidFill>
              <a:ln w="9525" cap="flat" cmpd="sng">
                <a:solidFill>
                  <a:schemeClr val="lt1"/>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Calibri"/>
                  <a:ea typeface="Calibri"/>
                  <a:cs typeface="Calibri"/>
                  <a:sym typeface="Calibri"/>
                </a:endParaRPr>
              </a:p>
            </p:txBody>
          </p:sp>
        </p:grpSp>
      </p:grpSp>
      <p:pic>
        <p:nvPicPr>
          <p:cNvPr id="326" name="Google Shape;326;p15"/>
          <p:cNvPicPr preferRelativeResize="0"/>
          <p:nvPr/>
        </p:nvPicPr>
        <p:blipFill rotWithShape="1">
          <a:blip r:embed="rId15">
            <a:alphaModFix/>
          </a:blip>
          <a:srcRect/>
          <a:stretch/>
        </p:blipFill>
        <p:spPr>
          <a:xfrm>
            <a:off x="2079889" y="3288763"/>
            <a:ext cx="4714314" cy="1302296"/>
          </a:xfrm>
          <a:prstGeom prst="rect">
            <a:avLst/>
          </a:prstGeom>
          <a:noFill/>
          <a:ln>
            <a:noFill/>
          </a:ln>
        </p:spPr>
      </p:pic>
      <p:sp>
        <p:nvSpPr>
          <p:cNvPr id="327" name="Google Shape;327;p15"/>
          <p:cNvSpPr/>
          <p:nvPr/>
        </p:nvSpPr>
        <p:spPr>
          <a:xfrm rot="10800000" flipH="1">
            <a:off x="2073398" y="2403828"/>
            <a:ext cx="716064" cy="493470"/>
          </a:xfrm>
          <a:prstGeom prst="downArrow">
            <a:avLst>
              <a:gd name="adj1" fmla="val 50000"/>
              <a:gd name="adj2" fmla="val 50000"/>
            </a:avLst>
          </a:prstGeom>
          <a:gradFill>
            <a:gsLst>
              <a:gs pos="0">
                <a:srgbClr val="FFFFFF">
                  <a:alpha val="0"/>
                </a:srgbClr>
              </a:gs>
              <a:gs pos="82000">
                <a:srgbClr val="488EFF"/>
              </a:gs>
              <a:gs pos="100000">
                <a:srgbClr val="488EF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328" name="Google Shape;328;p15"/>
          <p:cNvSpPr txBox="1"/>
          <p:nvPr/>
        </p:nvSpPr>
        <p:spPr>
          <a:xfrm>
            <a:off x="6538645" y="4638050"/>
            <a:ext cx="2477763"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  Incubation sub-projects are research and </a:t>
            </a:r>
            <a:endParaRPr/>
          </a:p>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    prototypes not ready for general consumption</a:t>
            </a:r>
            <a:endParaRPr/>
          </a:p>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 Extensibility of Zowe Explorer is in development</a:t>
            </a:r>
            <a:endParaRPr sz="1050" b="0" i="0" u="none" strike="noStrike" cap="none">
              <a:solidFill>
                <a:srgbClr val="000000"/>
              </a:solidFill>
              <a:latin typeface="Arial"/>
              <a:ea typeface="Arial"/>
              <a:cs typeface="Arial"/>
              <a:sym typeface="Arial"/>
            </a:endParaRPr>
          </a:p>
        </p:txBody>
      </p:sp>
      <p:cxnSp>
        <p:nvCxnSpPr>
          <p:cNvPr id="329" name="Google Shape;329;p15"/>
          <p:cNvCxnSpPr/>
          <p:nvPr/>
        </p:nvCxnSpPr>
        <p:spPr>
          <a:xfrm rot="10800000" flipH="1">
            <a:off x="2421917" y="1240236"/>
            <a:ext cx="1" cy="1113541"/>
          </a:xfrm>
          <a:prstGeom prst="straightConnector1">
            <a:avLst/>
          </a:prstGeom>
          <a:noFill/>
          <a:ln w="9525" cap="flat" cmpd="sng">
            <a:solidFill>
              <a:srgbClr val="4A7DBA"/>
            </a:solidFill>
            <a:prstDash val="solid"/>
            <a:round/>
            <a:headEnd type="none" w="sm" len="sm"/>
            <a:tailEnd type="none" w="sm" len="sm"/>
          </a:ln>
        </p:spPr>
      </p:cxnSp>
      <p:sp>
        <p:nvSpPr>
          <p:cNvPr id="330" name="Google Shape;330;p15"/>
          <p:cNvSpPr/>
          <p:nvPr/>
        </p:nvSpPr>
        <p:spPr>
          <a:xfrm rot="10800000" flipH="1">
            <a:off x="6313387" y="2386555"/>
            <a:ext cx="716064" cy="546471"/>
          </a:xfrm>
          <a:prstGeom prst="downArrow">
            <a:avLst>
              <a:gd name="adj1" fmla="val 50000"/>
              <a:gd name="adj2" fmla="val 50000"/>
            </a:avLst>
          </a:prstGeom>
          <a:gradFill>
            <a:gsLst>
              <a:gs pos="0">
                <a:srgbClr val="FFFFFF">
                  <a:alpha val="0"/>
                </a:srgbClr>
              </a:gs>
              <a:gs pos="82000">
                <a:srgbClr val="488EFF"/>
              </a:gs>
              <a:gs pos="100000">
                <a:srgbClr val="488EF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zowe-presentation-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406</TotalTime>
  <Words>2604</Words>
  <Application>Microsoft Office PowerPoint</Application>
  <PresentationFormat>On-screen Show (16:9)</PresentationFormat>
  <Paragraphs>461</Paragraphs>
  <Slides>45</Slides>
  <Notes>43</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Noto Sans Symbols</vt:lpstr>
      <vt:lpstr>Arial</vt:lpstr>
      <vt:lpstr>Calibri</vt:lpstr>
      <vt:lpstr>Gill Sans</vt:lpstr>
      <vt:lpstr>Wingdings</vt:lpstr>
      <vt:lpstr>zowe-presentation-template</vt:lpstr>
      <vt:lpstr>Zowe Overview</vt:lpstr>
      <vt:lpstr>Agenda</vt:lpstr>
      <vt:lpstr>Zowe Overview</vt:lpstr>
      <vt:lpstr>What is Zowe?</vt:lpstr>
      <vt:lpstr>Zowe Defined</vt:lpstr>
      <vt:lpstr>Zowe Deliverables</vt:lpstr>
      <vt:lpstr>Zowe Active Components</vt:lpstr>
      <vt:lpstr>Zowe with incubation projects</vt:lpstr>
      <vt:lpstr>Zowe Future Direction</vt:lpstr>
      <vt:lpstr>LTS Release Overview</vt:lpstr>
      <vt:lpstr>Why LTS?</vt:lpstr>
      <vt:lpstr>Zowe LTS Release Policies</vt:lpstr>
      <vt:lpstr>Additional LTS Considerations</vt:lpstr>
      <vt:lpstr>LTS Release Schedule</vt:lpstr>
      <vt:lpstr>LTS additional information </vt:lpstr>
      <vt:lpstr>V1 LTS Key Deliverable:  Packaging and install</vt:lpstr>
      <vt:lpstr>Zowe Conformance Program</vt:lpstr>
      <vt:lpstr>What is Conformance?</vt:lpstr>
      <vt:lpstr>Why Conformance?</vt:lpstr>
      <vt:lpstr>Updates for Zowe Conformance ZOWE  V1 </vt:lpstr>
      <vt:lpstr>Anyone can apply for Zowe Conformance</vt:lpstr>
      <vt:lpstr>Zowe Conformance Terms</vt:lpstr>
      <vt:lpstr>Current Zowe Conformant offerings  Full List</vt:lpstr>
      <vt:lpstr>Zowe V1 Conformant Apps</vt:lpstr>
      <vt:lpstr>Zowe Conformance Assistance</vt:lpstr>
      <vt:lpstr>Enterprise and Production Ready</vt:lpstr>
      <vt:lpstr>Readiness Expectations</vt:lpstr>
      <vt:lpstr>Readiness Characteristics</vt:lpstr>
      <vt:lpstr>Security Capabilities</vt:lpstr>
      <vt:lpstr>Resilience / Scalability Capabilities</vt:lpstr>
      <vt:lpstr>Serviceability Capabilities</vt:lpstr>
      <vt:lpstr>Ongoing Commitments</vt:lpstr>
      <vt:lpstr>Open Source Benefits</vt:lpstr>
      <vt:lpstr>The Power of Open</vt:lpstr>
      <vt:lpstr>Learn, Install, Extend Zowe</vt:lpstr>
      <vt:lpstr>Engage with us!</vt:lpstr>
      <vt:lpstr>Zowe as a part of the Open Mainframe Project</vt:lpstr>
      <vt:lpstr>A Few Ways to Participate</vt:lpstr>
      <vt:lpstr>PowerPoint Presentation</vt:lpstr>
      <vt:lpstr>Open Mainframe Project Momentum</vt:lpstr>
      <vt:lpstr>Mainframe-centric projects hosted</vt:lpstr>
      <vt:lpstr>Showcasing the commercial ecosystem building from Open Mainframe Project hosted projects</vt:lpstr>
      <vt:lpstr>Make sure you are follow us on social!</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Zowe Overview</dc:title>
  <dc:creator>Rose Sakach</dc:creator>
  <cp:lastModifiedBy>Rose Sakach</cp:lastModifiedBy>
  <cp:revision>30</cp:revision>
  <dcterms:modified xsi:type="dcterms:W3CDTF">2021-01-06T23:17:55Z</dcterms:modified>
</cp:coreProperties>
</file>